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theme/themeOverride3.xml" ContentType="application/vnd.openxmlformats-officedocument.themeOverride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4"/>
  </p:notesMasterIdLst>
  <p:handoutMasterIdLst>
    <p:handoutMasterId r:id="rId25"/>
  </p:handoutMasterIdLst>
  <p:sldIdLst>
    <p:sldId id="277" r:id="rId2"/>
    <p:sldId id="278" r:id="rId3"/>
    <p:sldId id="280" r:id="rId4"/>
    <p:sldId id="282" r:id="rId5"/>
    <p:sldId id="281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70" r:id="rId17"/>
    <p:sldId id="293" r:id="rId18"/>
    <p:sldId id="294" r:id="rId19"/>
    <p:sldId id="295" r:id="rId20"/>
    <p:sldId id="274" r:id="rId21"/>
    <p:sldId id="275" r:id="rId22"/>
    <p:sldId id="276" r:id="rId23"/>
  </p:sldIdLst>
  <p:sldSz cx="9144000" cy="6858000" type="screen4x3"/>
  <p:notesSz cx="6669088" cy="9926638"/>
  <p:defaultTextStyle>
    <a:defPPr>
      <a:defRPr lang="sv-S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278" autoAdjust="0"/>
    <p:restoredTop sz="92016" autoAdjust="0"/>
  </p:normalViewPr>
  <p:slideViewPr>
    <p:cSldViewPr>
      <p:cViewPr varScale="1">
        <p:scale>
          <a:sx n="97" d="100"/>
          <a:sy n="97" d="100"/>
        </p:scale>
        <p:origin x="-6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D:\Daigram%20och%20matris%20enk&#228;t%20moderparti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D:\Daigram%20och%20matris%20enk&#228;t%20moderparti.xls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D:\Daigram%20och%20matris%20enk&#228;t%20moderparti.xls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sv-SE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2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sv-SE" sz="3600" dirty="0"/>
              <a:t>Rätt till skatteavdrag (RIT)</a:t>
            </a:r>
          </a:p>
        </c:rich>
      </c:tx>
      <c:layout>
        <c:manualLayout>
          <c:xMode val="edge"/>
          <c:yMode val="edge"/>
          <c:x val="0.16627906976744256"/>
          <c:y val="3.6564625850340135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1.719184207477498E-2"/>
          <c:y val="0.20396592581286144"/>
          <c:w val="0.95232558139534851"/>
          <c:h val="0.67346938775510201"/>
        </c:manualLayout>
      </c:layout>
      <c:barChart>
        <c:barDir val="bar"/>
        <c:grouping val="clustered"/>
        <c:ser>
          <c:idx val="0"/>
          <c:order val="0"/>
          <c:tx>
            <c:strRef>
              <c:f>Enkät!$B$8</c:f>
              <c:strCache>
                <c:ptCount val="1"/>
                <c:pt idx="0">
                  <c:v>Vänsterpartiet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Enkät!$G$8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"/>
          <c:order val="1"/>
          <c:tx>
            <c:strRef>
              <c:f>Enkät!$B$9</c:f>
              <c:strCache>
                <c:ptCount val="1"/>
                <c:pt idx="0">
                  <c:v>Socialdemokrater</c:v>
                </c:pt>
              </c:strCache>
            </c:strRef>
          </c:tx>
          <c:spPr>
            <a:solidFill>
              <a:srgbClr val="FF808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Enkät!$G$9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Enkät!$B$10</c:f>
              <c:strCache>
                <c:ptCount val="1"/>
                <c:pt idx="0">
                  <c:v>Miljöpartiet</c:v>
                </c:pt>
              </c:strCache>
            </c:strRef>
          </c:tx>
          <c:spPr>
            <a:solidFill>
              <a:srgbClr val="99CC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Enkät!$G$10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ser>
          <c:idx val="3"/>
          <c:order val="3"/>
          <c:tx>
            <c:strRef>
              <c:f>Enkät!$B$11</c:f>
              <c:strCache>
                <c:ptCount val="1"/>
                <c:pt idx="0">
                  <c:v>De rödgröna</c:v>
                </c:pt>
              </c:strCache>
            </c:strRef>
          </c:tx>
          <c:spPr>
            <a:pattFill prst="wdDnDiag">
              <a:fgClr>
                <a:srgbClr val="99CC00"/>
              </a:fgClr>
              <a:bgClr>
                <a:srgbClr val="FF0000"/>
              </a:bgClr>
            </a:patt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Enkät!$G$11</c:f>
              <c:numCache>
                <c:formatCode>General</c:formatCode>
                <c:ptCount val="1"/>
                <c:pt idx="0">
                  <c:v>1.3</c:v>
                </c:pt>
              </c:numCache>
            </c:numRef>
          </c:val>
        </c:ser>
        <c:ser>
          <c:idx val="4"/>
          <c:order val="4"/>
          <c:tx>
            <c:strRef>
              <c:f>Enkät!$B$12</c:f>
              <c:strCache>
                <c:ptCount val="1"/>
              </c:strCache>
            </c:strRef>
          </c:tx>
          <c:spPr>
            <a:solidFill>
              <a:srgbClr val="660066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25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Enkät!$G$12</c:f>
              <c:numCache>
                <c:formatCode>General</c:formatCode>
                <c:ptCount val="1"/>
              </c:numCache>
            </c:numRef>
          </c:val>
        </c:ser>
        <c:ser>
          <c:idx val="5"/>
          <c:order val="5"/>
          <c:tx>
            <c:strRef>
              <c:f>Enkät!$B$13</c:f>
              <c:strCache>
                <c:ptCount val="1"/>
                <c:pt idx="0">
                  <c:v>Centerpartiet</c:v>
                </c:pt>
              </c:strCache>
            </c:strRef>
          </c:tx>
          <c:spPr>
            <a:solidFill>
              <a:srgbClr val="CCFFFF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Enkät!$G$13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6"/>
          <c:order val="6"/>
          <c:tx>
            <c:strRef>
              <c:f>Enkät!$B$14</c:f>
              <c:strCache>
                <c:ptCount val="1"/>
                <c:pt idx="0">
                  <c:v>Folkpartiet</c:v>
                </c:pt>
              </c:strCache>
            </c:strRef>
          </c:tx>
          <c:spPr>
            <a:solidFill>
              <a:srgbClr val="0066CC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25" b="1" i="0" u="none" strike="noStrike" baseline="0">
                    <a:solidFill>
                      <a:srgbClr val="00206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Enkät!$G$14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7"/>
          <c:order val="7"/>
          <c:tx>
            <c:strRef>
              <c:f>Enkät!$B$15</c:f>
              <c:strCache>
                <c:ptCount val="1"/>
                <c:pt idx="0">
                  <c:v>Moderaterna</c:v>
                </c:pt>
              </c:strCache>
            </c:strRef>
          </c:tx>
          <c:spPr>
            <a:solidFill>
              <a:srgbClr val="CCCCFF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Enkät!$G$15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8"/>
          <c:order val="8"/>
          <c:tx>
            <c:strRef>
              <c:f>Enkät!$B$16</c:f>
              <c:strCache>
                <c:ptCount val="1"/>
                <c:pt idx="0">
                  <c:v>Kristdemokraterna</c:v>
                </c:pt>
              </c:strCache>
            </c:strRef>
          </c:tx>
          <c:spPr>
            <a:solidFill>
              <a:srgbClr val="00008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25" b="1" i="0" u="none" strike="noStrike" baseline="0">
                    <a:solidFill>
                      <a:srgbClr val="00206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Enkät!$G$16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9"/>
          <c:order val="9"/>
          <c:tx>
            <c:strRef>
              <c:f>Enkät!$B$17</c:f>
              <c:strCache>
                <c:ptCount val="1"/>
                <c:pt idx="0">
                  <c:v>Alliansen</c:v>
                </c:pt>
              </c:strCache>
            </c:strRef>
          </c:tx>
          <c:spPr>
            <a:pattFill prst="wdDnDiag">
              <a:fgClr>
                <a:srgbClr val="00FFFF"/>
              </a:fgClr>
              <a:bgClr>
                <a:srgbClr val="000080"/>
              </a:bgClr>
            </a:patt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Enkät!$G$17</c:f>
              <c:numCache>
                <c:formatCode>General</c:formatCode>
                <c:ptCount val="1"/>
                <c:pt idx="0">
                  <c:v>4.5</c:v>
                </c:pt>
              </c:numCache>
            </c:numRef>
          </c:val>
        </c:ser>
        <c:ser>
          <c:idx val="10"/>
          <c:order val="10"/>
          <c:tx>
            <c:strRef>
              <c:f>Enkät!$B$18</c:f>
              <c:strCache>
                <c:ptCount val="1"/>
              </c:strCache>
            </c:strRef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25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Enkät!$G$18</c:f>
              <c:numCache>
                <c:formatCode>General</c:formatCode>
                <c:ptCount val="1"/>
              </c:numCache>
            </c:numRef>
          </c:val>
        </c:ser>
        <c:ser>
          <c:idx val="11"/>
          <c:order val="11"/>
          <c:tx>
            <c:strRef>
              <c:f>Enkät!$B$19</c:f>
              <c:strCache>
                <c:ptCount val="1"/>
                <c:pt idx="0">
                  <c:v>Piratpartiet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Enkät!$G$19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dLbls>
          <c:showSerName val="1"/>
        </c:dLbls>
        <c:axId val="62462592"/>
        <c:axId val="62472576"/>
      </c:barChart>
      <c:catAx>
        <c:axId val="62462592"/>
        <c:scaling>
          <c:orientation val="minMax"/>
        </c:scaling>
        <c:delete val="1"/>
        <c:axPos val="l"/>
        <c:tickLblPos val="none"/>
        <c:crossAx val="62472576"/>
        <c:crosses val="autoZero"/>
        <c:auto val="1"/>
        <c:lblAlgn val="ctr"/>
        <c:lblOffset val="100"/>
      </c:catAx>
      <c:valAx>
        <c:axId val="62472576"/>
        <c:scaling>
          <c:orientation val="minMax"/>
        </c:scaling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v-SE"/>
          </a:p>
        </c:txPr>
        <c:crossAx val="62462592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v-SE"/>
    </a:p>
  </c:txPr>
  <c:externalData r:id="rId2"/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sv-SE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sv-SE" sz="3200" dirty="0"/>
              <a:t>Åtgärder mot digitala klyftan</a:t>
            </a:r>
          </a:p>
        </c:rich>
      </c:tx>
      <c:layout>
        <c:manualLayout>
          <c:xMode val="edge"/>
          <c:yMode val="edge"/>
          <c:x val="3.3306391534068766E-2"/>
          <c:y val="4.134369606347691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2.4137909842921971E-2"/>
          <c:y val="0.20413491895393637"/>
          <c:w val="0.9528746328064801"/>
          <c:h val="0.66925233479775958"/>
        </c:manualLayout>
      </c:layout>
      <c:barChart>
        <c:barDir val="bar"/>
        <c:grouping val="clustered"/>
        <c:ser>
          <c:idx val="0"/>
          <c:order val="0"/>
          <c:tx>
            <c:strRef>
              <c:f>Enkät!$B$8</c:f>
              <c:strCache>
                <c:ptCount val="1"/>
                <c:pt idx="0">
                  <c:v>Vänsterpartiet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Enkät!$H$8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1"/>
          <c:order val="1"/>
          <c:tx>
            <c:strRef>
              <c:f>Enkät!$B$9</c:f>
              <c:strCache>
                <c:ptCount val="1"/>
                <c:pt idx="0">
                  <c:v>Socialdemokrater</c:v>
                </c:pt>
              </c:strCache>
            </c:strRef>
          </c:tx>
          <c:spPr>
            <a:solidFill>
              <a:srgbClr val="FF808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Enkät!$H$9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2"/>
          <c:order val="2"/>
          <c:tx>
            <c:strRef>
              <c:f>Enkät!$B$10</c:f>
              <c:strCache>
                <c:ptCount val="1"/>
                <c:pt idx="0">
                  <c:v>Miljöpartiet</c:v>
                </c:pt>
              </c:strCache>
            </c:strRef>
          </c:tx>
          <c:spPr>
            <a:solidFill>
              <a:srgbClr val="99CC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Enkät!$H$10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3"/>
          <c:order val="3"/>
          <c:tx>
            <c:strRef>
              <c:f>Enkät!$B$11</c:f>
              <c:strCache>
                <c:ptCount val="1"/>
                <c:pt idx="0">
                  <c:v>De rödgröna</c:v>
                </c:pt>
              </c:strCache>
            </c:strRef>
          </c:tx>
          <c:spPr>
            <a:pattFill prst="wdDnDiag">
              <a:fgClr>
                <a:srgbClr val="99CC00"/>
              </a:fgClr>
              <a:bgClr>
                <a:srgbClr val="FF0000"/>
              </a:bgClr>
            </a:patt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Enkät!$H$11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4"/>
          <c:order val="4"/>
          <c:tx>
            <c:strRef>
              <c:f>Enkät!$B$12</c:f>
              <c:strCache>
                <c:ptCount val="1"/>
              </c:strCache>
            </c:strRef>
          </c:tx>
          <c:spPr>
            <a:solidFill>
              <a:srgbClr val="660066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Enkät!$H$12</c:f>
              <c:numCache>
                <c:formatCode>General</c:formatCode>
                <c:ptCount val="1"/>
              </c:numCache>
            </c:numRef>
          </c:val>
        </c:ser>
        <c:ser>
          <c:idx val="5"/>
          <c:order val="5"/>
          <c:tx>
            <c:strRef>
              <c:f>Enkät!$B$13</c:f>
              <c:strCache>
                <c:ptCount val="1"/>
                <c:pt idx="0">
                  <c:v>Centerpartiet</c:v>
                </c:pt>
              </c:strCache>
            </c:strRef>
          </c:tx>
          <c:spPr>
            <a:solidFill>
              <a:srgbClr val="CCFFFF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Enkät!$H$13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6"/>
          <c:order val="6"/>
          <c:tx>
            <c:strRef>
              <c:f>Enkät!$B$14</c:f>
              <c:strCache>
                <c:ptCount val="1"/>
                <c:pt idx="0">
                  <c:v>Folkpartiet</c:v>
                </c:pt>
              </c:strCache>
            </c:strRef>
          </c:tx>
          <c:spPr>
            <a:solidFill>
              <a:srgbClr val="0066CC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Enkät!$H$14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7"/>
          <c:order val="7"/>
          <c:tx>
            <c:strRef>
              <c:f>Enkät!$B$15</c:f>
              <c:strCache>
                <c:ptCount val="1"/>
                <c:pt idx="0">
                  <c:v>Moderaterna</c:v>
                </c:pt>
              </c:strCache>
            </c:strRef>
          </c:tx>
          <c:spPr>
            <a:solidFill>
              <a:srgbClr val="CCCCFF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Enkät!$H$15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8"/>
          <c:order val="8"/>
          <c:tx>
            <c:strRef>
              <c:f>Enkät!$B$16</c:f>
              <c:strCache>
                <c:ptCount val="1"/>
                <c:pt idx="0">
                  <c:v>Kristdemokraterna</c:v>
                </c:pt>
              </c:strCache>
            </c:strRef>
          </c:tx>
          <c:spPr>
            <a:solidFill>
              <a:srgbClr val="00008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Enkät!$H$16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9"/>
          <c:order val="9"/>
          <c:tx>
            <c:strRef>
              <c:f>Enkät!$B$17</c:f>
              <c:strCache>
                <c:ptCount val="1"/>
                <c:pt idx="0">
                  <c:v>Alliansen</c:v>
                </c:pt>
              </c:strCache>
            </c:strRef>
          </c:tx>
          <c:spPr>
            <a:pattFill prst="wdDnDiag">
              <a:fgClr>
                <a:srgbClr val="00FFFF"/>
              </a:fgClr>
              <a:bgClr>
                <a:srgbClr val="000080"/>
              </a:bgClr>
            </a:patt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Enkät!$H$17</c:f>
              <c:numCache>
                <c:formatCode>General</c:formatCode>
                <c:ptCount val="1"/>
                <c:pt idx="0">
                  <c:v>3.3</c:v>
                </c:pt>
              </c:numCache>
            </c:numRef>
          </c:val>
        </c:ser>
        <c:ser>
          <c:idx val="10"/>
          <c:order val="10"/>
          <c:tx>
            <c:strRef>
              <c:f>Enkät!$B$18</c:f>
              <c:strCache>
                <c:ptCount val="1"/>
              </c:strCache>
            </c:strRef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Enkät!$H$18</c:f>
              <c:numCache>
                <c:formatCode>General</c:formatCode>
                <c:ptCount val="1"/>
              </c:numCache>
            </c:numRef>
          </c:val>
        </c:ser>
        <c:ser>
          <c:idx val="11"/>
          <c:order val="11"/>
          <c:tx>
            <c:strRef>
              <c:f>Enkät!$B$19</c:f>
              <c:strCache>
                <c:ptCount val="1"/>
                <c:pt idx="0">
                  <c:v>Piratpartiet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Enkät!$H$19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dLbls>
          <c:showSerName val="1"/>
        </c:dLbls>
        <c:axId val="62532608"/>
        <c:axId val="62538496"/>
      </c:barChart>
      <c:catAx>
        <c:axId val="62532608"/>
        <c:scaling>
          <c:orientation val="minMax"/>
        </c:scaling>
        <c:delete val="1"/>
        <c:axPos val="l"/>
        <c:tickLblPos val="none"/>
        <c:crossAx val="62538496"/>
        <c:crosses val="autoZero"/>
        <c:auto val="1"/>
        <c:lblAlgn val="ctr"/>
        <c:lblOffset val="100"/>
      </c:catAx>
      <c:valAx>
        <c:axId val="62538496"/>
        <c:scaling>
          <c:orientation val="minMax"/>
        </c:scaling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v-SE"/>
          </a:p>
        </c:txPr>
        <c:crossAx val="62532608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v-SE"/>
    </a:p>
  </c:txPr>
  <c:externalData r:id="rId2"/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sv-SE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95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sv-SE" dirty="0"/>
              <a:t>Viktigt att </a:t>
            </a:r>
            <a:r>
              <a:rPr lang="sv-SE" dirty="0" smtClean="0"/>
              <a:t>offentlig </a:t>
            </a:r>
            <a:r>
              <a:rPr lang="sv-SE" dirty="0"/>
              <a:t>sektorn </a:t>
            </a:r>
            <a:r>
              <a:rPr lang="sv-SE" dirty="0" smtClean="0"/>
              <a:t>tillgängliggör </a:t>
            </a:r>
            <a:r>
              <a:rPr lang="sv-SE" dirty="0"/>
              <a:t>all data för kommersiell användning</a:t>
            </a:r>
          </a:p>
        </c:rich>
      </c:tx>
      <c:layout>
        <c:manualLayout>
          <c:xMode val="edge"/>
          <c:yMode val="edge"/>
          <c:x val="1.623102904852863E-2"/>
          <c:y val="0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1.6028652668416514E-2"/>
          <c:y val="0.14229283273069562"/>
          <c:w val="0.95243673440487164"/>
          <c:h val="0.71842105263158496"/>
        </c:manualLayout>
      </c:layout>
      <c:barChart>
        <c:barDir val="bar"/>
        <c:grouping val="clustered"/>
        <c:ser>
          <c:idx val="0"/>
          <c:order val="0"/>
          <c:tx>
            <c:strRef>
              <c:f>Enkät!$B$8</c:f>
              <c:strCache>
                <c:ptCount val="1"/>
                <c:pt idx="0">
                  <c:v>Vänsterpartiet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Enkät!$K$8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Enkät!$B$9</c:f>
              <c:strCache>
                <c:ptCount val="1"/>
                <c:pt idx="0">
                  <c:v>Socialdemokrater</c:v>
                </c:pt>
              </c:strCache>
            </c:strRef>
          </c:tx>
          <c:spPr>
            <a:solidFill>
              <a:srgbClr val="FF808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Enkät!$K$9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2"/>
          <c:order val="2"/>
          <c:tx>
            <c:strRef>
              <c:f>Enkät!$B$10</c:f>
              <c:strCache>
                <c:ptCount val="1"/>
                <c:pt idx="0">
                  <c:v>Miljöpartiet</c:v>
                </c:pt>
              </c:strCache>
            </c:strRef>
          </c:tx>
          <c:spPr>
            <a:solidFill>
              <a:srgbClr val="99CC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Enkät!$K$10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3"/>
          <c:order val="3"/>
          <c:tx>
            <c:strRef>
              <c:f>Enkät!$B$11</c:f>
              <c:strCache>
                <c:ptCount val="1"/>
                <c:pt idx="0">
                  <c:v>De rödgröna</c:v>
                </c:pt>
              </c:strCache>
            </c:strRef>
          </c:tx>
          <c:spPr>
            <a:pattFill prst="wdDnDiag">
              <a:fgClr>
                <a:srgbClr val="99CC00"/>
              </a:fgClr>
              <a:bgClr>
                <a:srgbClr val="FF0000"/>
              </a:bgClr>
            </a:patt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Enkät!$K$11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4"/>
          <c:order val="4"/>
          <c:tx>
            <c:strRef>
              <c:f>Enkät!$B$12</c:f>
              <c:strCache>
                <c:ptCount val="1"/>
              </c:strCache>
            </c:strRef>
          </c:tx>
          <c:spPr>
            <a:solidFill>
              <a:srgbClr val="660066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75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Enkät!$K$12</c:f>
              <c:numCache>
                <c:formatCode>General</c:formatCode>
                <c:ptCount val="1"/>
              </c:numCache>
            </c:numRef>
          </c:val>
        </c:ser>
        <c:ser>
          <c:idx val="5"/>
          <c:order val="5"/>
          <c:tx>
            <c:strRef>
              <c:f>Enkät!$B$13</c:f>
              <c:strCache>
                <c:ptCount val="1"/>
                <c:pt idx="0">
                  <c:v>Centerpartiet</c:v>
                </c:pt>
              </c:strCache>
            </c:strRef>
          </c:tx>
          <c:spPr>
            <a:solidFill>
              <a:srgbClr val="CCFFFF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Enkät!$K$13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6"/>
          <c:order val="6"/>
          <c:tx>
            <c:strRef>
              <c:f>Enkät!$B$14</c:f>
              <c:strCache>
                <c:ptCount val="1"/>
                <c:pt idx="0">
                  <c:v>Folkpartiet</c:v>
                </c:pt>
              </c:strCache>
            </c:strRef>
          </c:tx>
          <c:spPr>
            <a:solidFill>
              <a:srgbClr val="0066CC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Enkät!$K$14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7"/>
          <c:order val="7"/>
          <c:tx>
            <c:strRef>
              <c:f>Enkät!$B$15</c:f>
              <c:strCache>
                <c:ptCount val="1"/>
                <c:pt idx="0">
                  <c:v>Moderaterna</c:v>
                </c:pt>
              </c:strCache>
            </c:strRef>
          </c:tx>
          <c:spPr>
            <a:solidFill>
              <a:srgbClr val="CCCCFF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Enkät!$K$15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8"/>
          <c:order val="8"/>
          <c:tx>
            <c:strRef>
              <c:f>Enkät!$B$16</c:f>
              <c:strCache>
                <c:ptCount val="1"/>
                <c:pt idx="0">
                  <c:v>Kristdemokraterna</c:v>
                </c:pt>
              </c:strCache>
            </c:strRef>
          </c:tx>
          <c:spPr>
            <a:solidFill>
              <a:srgbClr val="00008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Enkät!$K$16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9"/>
          <c:order val="9"/>
          <c:tx>
            <c:strRef>
              <c:f>Enkät!$B$17</c:f>
              <c:strCache>
                <c:ptCount val="1"/>
                <c:pt idx="0">
                  <c:v>Alliansen</c:v>
                </c:pt>
              </c:strCache>
            </c:strRef>
          </c:tx>
          <c:spPr>
            <a:pattFill prst="wdDnDiag">
              <a:fgClr>
                <a:srgbClr val="CCFFFF"/>
              </a:fgClr>
              <a:bgClr>
                <a:srgbClr val="333399"/>
              </a:bgClr>
            </a:patt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Enkät!$K$17</c:f>
              <c:numCache>
                <c:formatCode>General</c:formatCode>
                <c:ptCount val="1"/>
                <c:pt idx="0">
                  <c:v>4.8</c:v>
                </c:pt>
              </c:numCache>
            </c:numRef>
          </c:val>
        </c:ser>
        <c:ser>
          <c:idx val="10"/>
          <c:order val="10"/>
          <c:tx>
            <c:strRef>
              <c:f>Enkät!$B$18</c:f>
              <c:strCache>
                <c:ptCount val="1"/>
              </c:strCache>
            </c:strRef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75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sv-SE"/>
              </a:p>
            </c:txPr>
            <c:showSerName val="1"/>
          </c:dLbls>
          <c:val>
            <c:numRef>
              <c:f>Enkät!$K$18</c:f>
              <c:numCache>
                <c:formatCode>General</c:formatCode>
                <c:ptCount val="1"/>
              </c:numCache>
            </c:numRef>
          </c:val>
        </c:ser>
        <c:ser>
          <c:idx val="11"/>
          <c:order val="11"/>
          <c:tx>
            <c:strRef>
              <c:f>Enkät!$B$19</c:f>
              <c:strCache>
                <c:ptCount val="1"/>
                <c:pt idx="0">
                  <c:v>Piratpartiet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rgbClr val="000000"/>
              </a:solidFill>
              <a:prstDash val="solid"/>
            </a:ln>
          </c:spPr>
          <c:dLbls>
            <c:delete val="1"/>
          </c:dLbls>
          <c:val>
            <c:numRef>
              <c:f>Enkät!$K$19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dLbls>
          <c:showSerName val="1"/>
        </c:dLbls>
        <c:axId val="62672896"/>
        <c:axId val="62674432"/>
      </c:barChart>
      <c:catAx>
        <c:axId val="62672896"/>
        <c:scaling>
          <c:orientation val="minMax"/>
        </c:scaling>
        <c:delete val="1"/>
        <c:axPos val="l"/>
        <c:tickLblPos val="none"/>
        <c:crossAx val="62674432"/>
        <c:crosses val="autoZero"/>
        <c:auto val="1"/>
        <c:lblAlgn val="ctr"/>
        <c:lblOffset val="100"/>
      </c:catAx>
      <c:valAx>
        <c:axId val="62674432"/>
        <c:scaling>
          <c:orientation val="minMax"/>
        </c:scaling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sv-SE"/>
          </a:p>
        </c:txPr>
        <c:crossAx val="62672896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7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v-SE"/>
    </a:p>
  </c:txPr>
  <c:externalData r:id="rId2"/>
  <c:userShapes r:id="rId3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0.82268</cdr:x>
      <cdr:y>0.23214</cdr:y>
    </cdr:from>
    <cdr:to>
      <cdr:x>0.9343</cdr:x>
      <cdr:y>0.30867</cdr:y>
    </cdr:to>
    <cdr:sp macro="" textlink="">
      <cdr:nvSpPr>
        <cdr:cNvPr id="3" name="textruta 2"/>
        <cdr:cNvSpPr txBox="1"/>
      </cdr:nvSpPr>
      <cdr:spPr>
        <a:xfrm xmlns:a="http://schemas.openxmlformats.org/drawingml/2006/main">
          <a:off x="6738956" y="866768"/>
          <a:ext cx="914400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>
              <a:solidFill>
                <a:srgbClr val="002060"/>
              </a:solidFill>
            </a:rPr>
            <a:t>Piratpartiet</a:t>
          </a:r>
          <a:endParaRPr lang="sv-SE" sz="12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0.74419</cdr:x>
      <cdr:y>0.36607</cdr:y>
    </cdr:from>
    <cdr:to>
      <cdr:x>0.85582</cdr:x>
      <cdr:y>0.42347</cdr:y>
    </cdr:to>
    <cdr:sp macro="" textlink="">
      <cdr:nvSpPr>
        <cdr:cNvPr id="4" name="textruta 3"/>
        <cdr:cNvSpPr txBox="1"/>
      </cdr:nvSpPr>
      <cdr:spPr>
        <a:xfrm xmlns:a="http://schemas.openxmlformats.org/drawingml/2006/main">
          <a:off x="6096014" y="1366834"/>
          <a:ext cx="91440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sv-SE" sz="1100" dirty="0"/>
        </a:p>
      </cdr:txBody>
    </cdr:sp>
  </cdr:relSizeAnchor>
  <cdr:relSizeAnchor xmlns:cdr="http://schemas.openxmlformats.org/drawingml/2006/chartDrawing">
    <cdr:from>
      <cdr:x>0.75291</cdr:x>
      <cdr:y>0.3278</cdr:y>
    </cdr:from>
    <cdr:to>
      <cdr:x>0.86454</cdr:x>
      <cdr:y>0.3852</cdr:y>
    </cdr:to>
    <cdr:sp macro="" textlink="">
      <cdr:nvSpPr>
        <cdr:cNvPr id="6" name="textruta 5"/>
        <cdr:cNvSpPr txBox="1"/>
      </cdr:nvSpPr>
      <cdr:spPr>
        <a:xfrm xmlns:a="http://schemas.openxmlformats.org/drawingml/2006/main">
          <a:off x="6167452" y="1223958"/>
          <a:ext cx="91440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>
              <a:solidFill>
                <a:srgbClr val="002060"/>
              </a:solidFill>
            </a:rPr>
            <a:t>Alliansen</a:t>
          </a:r>
          <a:endParaRPr lang="sv-SE" sz="12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0.22965</cdr:x>
      <cdr:y>0.63393</cdr:y>
    </cdr:from>
    <cdr:to>
      <cdr:x>0.34128</cdr:x>
      <cdr:y>0.69133</cdr:y>
    </cdr:to>
    <cdr:sp macro="" textlink="">
      <cdr:nvSpPr>
        <cdr:cNvPr id="7" name="textruta 6"/>
        <cdr:cNvSpPr txBox="1"/>
      </cdr:nvSpPr>
      <cdr:spPr>
        <a:xfrm xmlns:a="http://schemas.openxmlformats.org/drawingml/2006/main">
          <a:off x="1881172" y="2366966"/>
          <a:ext cx="91440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/>
            <a:t>Rödgröna</a:t>
          </a:r>
          <a:endParaRPr lang="sv-SE" sz="1200" b="1" dirty="0"/>
        </a:p>
      </cdr:txBody>
    </cdr:sp>
  </cdr:relSizeAnchor>
  <cdr:relSizeAnchor xmlns:cdr="http://schemas.openxmlformats.org/drawingml/2006/chartDrawing">
    <cdr:from>
      <cdr:x>0.34302</cdr:x>
      <cdr:y>0.69133</cdr:y>
    </cdr:from>
    <cdr:to>
      <cdr:x>0.45465</cdr:x>
      <cdr:y>0.74873</cdr:y>
    </cdr:to>
    <cdr:sp macro="" textlink="">
      <cdr:nvSpPr>
        <cdr:cNvPr id="8" name="textruta 7"/>
        <cdr:cNvSpPr txBox="1"/>
      </cdr:nvSpPr>
      <cdr:spPr>
        <a:xfrm xmlns:a="http://schemas.openxmlformats.org/drawingml/2006/main">
          <a:off x="2809866" y="2581280"/>
          <a:ext cx="91440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100" b="1" dirty="0" smtClean="0"/>
            <a:t>Miljöpartiet</a:t>
          </a:r>
          <a:endParaRPr lang="sv-SE" sz="1100" b="1" dirty="0"/>
        </a:p>
      </cdr:txBody>
    </cdr:sp>
  </cdr:relSizeAnchor>
  <cdr:relSizeAnchor xmlns:cdr="http://schemas.openxmlformats.org/drawingml/2006/chartDrawing">
    <cdr:from>
      <cdr:x>0.23837</cdr:x>
      <cdr:y>0.7551</cdr:y>
    </cdr:from>
    <cdr:to>
      <cdr:x>0.35</cdr:x>
      <cdr:y>1</cdr:y>
    </cdr:to>
    <cdr:sp macro="" textlink="">
      <cdr:nvSpPr>
        <cdr:cNvPr id="11" name="textruta 10"/>
        <cdr:cNvSpPr txBox="1"/>
      </cdr:nvSpPr>
      <cdr:spPr>
        <a:xfrm xmlns:a="http://schemas.openxmlformats.org/drawingml/2006/main">
          <a:off x="1952610" y="2867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sv-SE" sz="1100" dirty="0"/>
        </a:p>
      </cdr:txBody>
    </cdr:sp>
  </cdr:relSizeAnchor>
  <cdr:relSizeAnchor xmlns:cdr="http://schemas.openxmlformats.org/drawingml/2006/chartDrawing">
    <cdr:from>
      <cdr:x>0.18699</cdr:x>
      <cdr:y>0.73973</cdr:y>
    </cdr:from>
    <cdr:to>
      <cdr:x>0.37399</cdr:x>
      <cdr:y>0.79712</cdr:y>
    </cdr:to>
    <cdr:sp macro="" textlink="">
      <cdr:nvSpPr>
        <cdr:cNvPr id="12" name="textruta 11"/>
        <cdr:cNvSpPr txBox="1"/>
      </cdr:nvSpPr>
      <cdr:spPr>
        <a:xfrm xmlns:a="http://schemas.openxmlformats.org/drawingml/2006/main">
          <a:off x="1643074" y="3857652"/>
          <a:ext cx="1643074" cy="2992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>
              <a:solidFill>
                <a:srgbClr val="002060"/>
              </a:solidFill>
            </a:rPr>
            <a:t>Socialdemokraterna</a:t>
          </a:r>
          <a:endParaRPr lang="sv-SE" sz="12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0.19186</cdr:x>
      <cdr:y>0.78444</cdr:y>
    </cdr:from>
    <cdr:to>
      <cdr:x>0.36628</cdr:x>
      <cdr:y>0.84932</cdr:y>
    </cdr:to>
    <cdr:sp macro="" textlink="">
      <cdr:nvSpPr>
        <cdr:cNvPr id="13" name="textruta 12"/>
        <cdr:cNvSpPr txBox="1"/>
      </cdr:nvSpPr>
      <cdr:spPr>
        <a:xfrm xmlns:a="http://schemas.openxmlformats.org/drawingml/2006/main">
          <a:off x="1685844" y="4090835"/>
          <a:ext cx="1532600" cy="3383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sv-SE" sz="1200" b="1" dirty="0" smtClean="0">
              <a:solidFill>
                <a:srgbClr val="002060"/>
              </a:solidFill>
            </a:rPr>
            <a:t>Vänsterpartiet</a:t>
          </a:r>
          <a:endParaRPr lang="sv-SE" sz="1200" b="1" dirty="0">
            <a:solidFill>
              <a:srgbClr val="00206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0.82031</cdr:x>
      <cdr:y>0.2439</cdr:y>
    </cdr:from>
    <cdr:to>
      <cdr:x>0.97657</cdr:x>
      <cdr:y>0.2907</cdr:y>
    </cdr:to>
    <cdr:sp macro="" textlink="">
      <cdr:nvSpPr>
        <cdr:cNvPr id="2" name="textruta 1"/>
        <cdr:cNvSpPr txBox="1"/>
      </cdr:nvSpPr>
      <cdr:spPr>
        <a:xfrm xmlns:a="http://schemas.openxmlformats.org/drawingml/2006/main">
          <a:off x="7207934" y="1198748"/>
          <a:ext cx="1373032" cy="2300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>
              <a:solidFill>
                <a:srgbClr val="002060"/>
              </a:solidFill>
            </a:rPr>
            <a:t>Piratpartiet</a:t>
          </a:r>
          <a:endParaRPr lang="sv-SE" sz="12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0.55469</cdr:x>
      <cdr:y>0.33875</cdr:y>
    </cdr:from>
    <cdr:to>
      <cdr:x>0.65469</cdr:x>
      <cdr:y>0.3794</cdr:y>
    </cdr:to>
    <cdr:sp macro="" textlink="">
      <cdr:nvSpPr>
        <cdr:cNvPr id="4" name="textruta 3"/>
        <cdr:cNvSpPr txBox="1"/>
      </cdr:nvSpPr>
      <cdr:spPr>
        <a:xfrm xmlns:a="http://schemas.openxmlformats.org/drawingml/2006/main">
          <a:off x="5072066" y="1785950"/>
          <a:ext cx="91440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100" dirty="0" smtClean="0">
              <a:solidFill>
                <a:srgbClr val="002060"/>
              </a:solidFill>
            </a:rPr>
            <a:t>Alliansen</a:t>
          </a:r>
          <a:endParaRPr lang="sv-SE" sz="11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0.50781</cdr:x>
      <cdr:y>0.55556</cdr:y>
    </cdr:from>
    <cdr:to>
      <cdr:x>0.60781</cdr:x>
      <cdr:y>0.729</cdr:y>
    </cdr:to>
    <cdr:sp macro="" textlink="">
      <cdr:nvSpPr>
        <cdr:cNvPr id="5" name="textruta 4"/>
        <cdr:cNvSpPr txBox="1"/>
      </cdr:nvSpPr>
      <cdr:spPr>
        <a:xfrm xmlns:a="http://schemas.openxmlformats.org/drawingml/2006/main">
          <a:off x="4643438" y="292895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sv-SE" sz="1100" dirty="0"/>
        </a:p>
      </cdr:txBody>
    </cdr:sp>
  </cdr:relSizeAnchor>
  <cdr:relSizeAnchor xmlns:cdr="http://schemas.openxmlformats.org/drawingml/2006/chartDrawing">
    <cdr:from>
      <cdr:x>0.50781</cdr:x>
      <cdr:y>0.54201</cdr:y>
    </cdr:from>
    <cdr:to>
      <cdr:x>0.61719</cdr:x>
      <cdr:y>0.59621</cdr:y>
    </cdr:to>
    <cdr:sp macro="" textlink="">
      <cdr:nvSpPr>
        <cdr:cNvPr id="6" name="textruta 5"/>
        <cdr:cNvSpPr txBox="1"/>
      </cdr:nvSpPr>
      <cdr:spPr>
        <a:xfrm xmlns:a="http://schemas.openxmlformats.org/drawingml/2006/main">
          <a:off x="4643438" y="2857520"/>
          <a:ext cx="100013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b="1" dirty="0" smtClean="0"/>
            <a:t>Centerpartiet</a:t>
          </a:r>
          <a:endParaRPr lang="sv-SE" sz="1100" b="1" dirty="0"/>
        </a:p>
      </cdr:txBody>
    </cdr:sp>
  </cdr:relSizeAnchor>
  <cdr:relSizeAnchor xmlns:cdr="http://schemas.openxmlformats.org/drawingml/2006/chartDrawing">
    <cdr:from>
      <cdr:x>0.82031</cdr:x>
      <cdr:y>0.75881</cdr:y>
    </cdr:from>
    <cdr:to>
      <cdr:x>0.93594</cdr:x>
      <cdr:y>0.93225</cdr:y>
    </cdr:to>
    <cdr:sp macro="" textlink="">
      <cdr:nvSpPr>
        <cdr:cNvPr id="7" name="textruta 6"/>
        <cdr:cNvSpPr txBox="1"/>
      </cdr:nvSpPr>
      <cdr:spPr>
        <a:xfrm xmlns:a="http://schemas.openxmlformats.org/drawingml/2006/main">
          <a:off x="7500958" y="4000528"/>
          <a:ext cx="1057276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sv-SE" sz="1100" dirty="0"/>
        </a:p>
      </cdr:txBody>
    </cdr:sp>
  </cdr:relSizeAnchor>
  <cdr:relSizeAnchor xmlns:cdr="http://schemas.openxmlformats.org/drawingml/2006/chartDrawing">
    <cdr:from>
      <cdr:x>0.82031</cdr:x>
      <cdr:y>0.73171</cdr:y>
    </cdr:from>
    <cdr:to>
      <cdr:x>1</cdr:x>
      <cdr:y>0.78591</cdr:y>
    </cdr:to>
    <cdr:sp macro="" textlink="">
      <cdr:nvSpPr>
        <cdr:cNvPr id="8" name="textruta 7"/>
        <cdr:cNvSpPr txBox="1"/>
      </cdr:nvSpPr>
      <cdr:spPr>
        <a:xfrm xmlns:a="http://schemas.openxmlformats.org/drawingml/2006/main">
          <a:off x="7207934" y="3596297"/>
          <a:ext cx="1578908" cy="2663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/>
            <a:t>Socialdemokraterna</a:t>
          </a:r>
        </a:p>
        <a:p xmlns:a="http://schemas.openxmlformats.org/drawingml/2006/main">
          <a:endParaRPr lang="sv-SE" sz="1200" b="1" dirty="0"/>
        </a:p>
        <a:p xmlns:a="http://schemas.openxmlformats.org/drawingml/2006/main">
          <a:r>
            <a:rPr lang="sv-SE" sz="1200" b="1" dirty="0" smtClean="0"/>
            <a:t>Vänsterpartiet</a:t>
          </a:r>
          <a:endParaRPr lang="sv-SE" sz="1200" b="1" dirty="0"/>
        </a:p>
      </cdr:txBody>
    </cdr:sp>
  </cdr:relSizeAnchor>
  <cdr:relSizeAnchor xmlns:cdr="http://schemas.openxmlformats.org/drawingml/2006/chartDrawing">
    <cdr:from>
      <cdr:x>0.83594</cdr:x>
      <cdr:y>0.77236</cdr:y>
    </cdr:from>
    <cdr:to>
      <cdr:x>0.93594</cdr:x>
      <cdr:y>0.9458</cdr:y>
    </cdr:to>
    <cdr:sp macro="" textlink="">
      <cdr:nvSpPr>
        <cdr:cNvPr id="9" name="textruta 8"/>
        <cdr:cNvSpPr txBox="1"/>
      </cdr:nvSpPr>
      <cdr:spPr>
        <a:xfrm xmlns:a="http://schemas.openxmlformats.org/drawingml/2006/main">
          <a:off x="7643834" y="407196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sv-SE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0.84375</cdr:x>
      <cdr:y>0.23077</cdr:y>
    </cdr:from>
    <cdr:to>
      <cdr:x>0.94375</cdr:x>
      <cdr:y>0.39487</cdr:y>
    </cdr:to>
    <cdr:sp macro="" textlink="">
      <cdr:nvSpPr>
        <cdr:cNvPr id="2" name="textruta 1"/>
        <cdr:cNvSpPr txBox="1"/>
      </cdr:nvSpPr>
      <cdr:spPr>
        <a:xfrm xmlns:a="http://schemas.openxmlformats.org/drawingml/2006/main">
          <a:off x="7715272" y="12858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sv-SE" sz="1100" dirty="0"/>
        </a:p>
      </cdr:txBody>
    </cdr:sp>
  </cdr:relSizeAnchor>
  <cdr:relSizeAnchor xmlns:cdr="http://schemas.openxmlformats.org/drawingml/2006/chartDrawing">
    <cdr:from>
      <cdr:x>0.8125</cdr:x>
      <cdr:y>0.19231</cdr:y>
    </cdr:from>
    <cdr:to>
      <cdr:x>0.9125</cdr:x>
      <cdr:y>0.23077</cdr:y>
    </cdr:to>
    <cdr:sp macro="" textlink="">
      <cdr:nvSpPr>
        <cdr:cNvPr id="3" name="textruta 2"/>
        <cdr:cNvSpPr txBox="1"/>
      </cdr:nvSpPr>
      <cdr:spPr>
        <a:xfrm xmlns:a="http://schemas.openxmlformats.org/drawingml/2006/main">
          <a:off x="7429520" y="1071570"/>
          <a:ext cx="91440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sv-SE" sz="1200" b="1" dirty="0" smtClean="0">
              <a:solidFill>
                <a:srgbClr val="002060"/>
              </a:solidFill>
            </a:rPr>
            <a:t>Piratpartiet</a:t>
          </a:r>
          <a:endParaRPr lang="sv-SE" sz="1200" b="1" dirty="0">
            <a:solidFill>
              <a:srgbClr val="00206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A6C13CA-62CA-4683-B834-1254251A6F58}" type="datetimeFigureOut">
              <a:rPr lang="sv-SE"/>
              <a:pPr>
                <a:defRPr/>
              </a:pPr>
              <a:t>2010-07-01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E53FA0A-87E6-4CBE-84E4-D373C59527E3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6D10732-8E75-4F8F-8D96-336625796F37}" type="datetimeFigureOut">
              <a:rPr lang="sv-SE"/>
              <a:pPr>
                <a:defRPr/>
              </a:pPr>
              <a:t>2010-07-01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sv-SE" noProof="0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noProof="0" smtClean="0"/>
              <a:t>Klicka här för att ändra format på bakgrundstexten</a:t>
            </a:r>
          </a:p>
          <a:p>
            <a:pPr lvl="1"/>
            <a:r>
              <a:rPr lang="sv-SE" noProof="0" smtClean="0"/>
              <a:t>Nivå två</a:t>
            </a:r>
          </a:p>
          <a:p>
            <a:pPr lvl="2"/>
            <a:r>
              <a:rPr lang="sv-SE" noProof="0" smtClean="0"/>
              <a:t>Nivå tre</a:t>
            </a:r>
          </a:p>
          <a:p>
            <a:pPr lvl="3"/>
            <a:r>
              <a:rPr lang="sv-SE" noProof="0" smtClean="0"/>
              <a:t>Nivå fyra</a:t>
            </a:r>
          </a:p>
          <a:p>
            <a:pPr lvl="4"/>
            <a:r>
              <a:rPr lang="sv-SE" noProof="0" smtClean="0"/>
              <a:t>Nivå fem</a:t>
            </a:r>
            <a:endParaRPr lang="sv-SE" noProof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F2C8BC4-9D5B-4714-9343-5692F1E451BA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Platshållare för bildobjekt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Platshållare för anteckninga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v-SE" smtClean="0"/>
          </a:p>
        </p:txBody>
      </p:sp>
      <p:sp>
        <p:nvSpPr>
          <p:cNvPr id="27652" name="Platshållare för bildnumm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C371B4A-195E-4DC0-9337-043135DB93AC}" type="slidenum">
              <a:rPr lang="sv-SE" smtClean="0"/>
              <a:pPr/>
              <a:t>11</a:t>
            </a:fld>
            <a:endParaRPr lang="sv-S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Platshållare för bildobjekt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Platshållare för anteckninga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v-SE" smtClean="0"/>
          </a:p>
        </p:txBody>
      </p:sp>
      <p:sp>
        <p:nvSpPr>
          <p:cNvPr id="28676" name="Platshållare för bildnumm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06374BA-9985-4B53-9131-E2D932BB8329}" type="slidenum">
              <a:rPr lang="sv-SE" smtClean="0"/>
              <a:pPr/>
              <a:t>15</a:t>
            </a:fld>
            <a:endParaRPr lang="sv-S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Platshållare för bildobjekt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Platshållare för anteckninga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v-SE" smtClean="0"/>
          </a:p>
        </p:txBody>
      </p:sp>
      <p:sp>
        <p:nvSpPr>
          <p:cNvPr id="29700" name="Platshållare för bildnumm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23DCF9D-81B9-49E6-B1FF-7E4A89F3BFCC}" type="slidenum">
              <a:rPr lang="sv-SE" smtClean="0"/>
              <a:pPr/>
              <a:t>22</a:t>
            </a:fld>
            <a:endParaRPr lang="sv-S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:\Almega\Data\Info-material\Logotyper\Ny logga 2010 alla\Förbundsloggor\ITotelekomföretagen\Bearbetade\Itteleforetagen_PM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0775" y="857250"/>
            <a:ext cx="4022725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45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68388" y="24479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645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068388" y="4318000"/>
            <a:ext cx="6400800" cy="854075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095375" y="2098675"/>
            <a:ext cx="7286625" cy="2560701"/>
          </a:xfrm>
        </p:spPr>
        <p:txBody>
          <a:bodyPr/>
          <a:lstStyle>
            <a:lvl1pPr marL="363538" indent="-363538">
              <a:buSzPct val="110000"/>
              <a:buFont typeface="Arial" pitchFamily="34" charset="0"/>
              <a:buChar char="□"/>
              <a:defRPr/>
            </a:lvl1pPr>
            <a:lvl2pPr marL="627063" indent="-263525">
              <a:buFont typeface="Arial" pitchFamily="34" charset="0"/>
              <a:buChar char="-"/>
              <a:defRPr sz="2600"/>
            </a:lvl2pPr>
            <a:lvl3pPr marL="989013" indent="-361950">
              <a:buFont typeface="Arial" pitchFamily="34" charset="0"/>
              <a:buChar char="□"/>
              <a:defRPr sz="2400"/>
            </a:lvl3pPr>
            <a:lvl4pPr marL="1252538" indent="-263525">
              <a:buFont typeface="Arial" pitchFamily="34" charset="0"/>
              <a:buChar char="-"/>
              <a:defRPr sz="2200"/>
            </a:lvl4pPr>
            <a:lvl5pPr marL="1528763" indent="-276225">
              <a:buFont typeface="Arial" pitchFamily="34" charset="0"/>
              <a:buChar char="-"/>
              <a:defRPr sz="2000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1095375" y="2098675"/>
            <a:ext cx="3567113" cy="2905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814888" y="2098675"/>
            <a:ext cx="3567112" cy="2905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v-SE" noProof="0" smtClean="0"/>
              <a:t>Klicka på ikonen för att lägga till en bild</a:t>
            </a:r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561138" y="739775"/>
            <a:ext cx="1820862" cy="42640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1095375" y="739775"/>
            <a:ext cx="5313363" cy="42640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Rubrik och tab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abell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sv-SE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AA9B6-CBEC-421B-825C-32022A993AE2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95375" y="739775"/>
            <a:ext cx="728662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5375" y="2098675"/>
            <a:ext cx="72866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4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-kalkylblad1.xls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-kalkylblad2.xls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Office_Excel_97-2003-kalkylblad3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Microsoft_Office_Excel_97-2003-kalkylblad5.xls"/><Relationship Id="rId4" Type="http://schemas.openxmlformats.org/officeDocument/2006/relationships/oleObject" Target="../embeddings/Microsoft_Office_Excel_97-2003-kalkylblad4.xls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sv-SE" smtClean="0"/>
              <a:t>Moderpartiernas tankar kring IT och e-kommunikation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 eaLnBrk="1" hangingPunct="1"/>
            <a:r>
              <a:rPr lang="sv-SE" smtClean="0"/>
              <a:t>2010-05-10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ubrik 1"/>
          <p:cNvSpPr>
            <a:spLocks noGrp="1"/>
          </p:cNvSpPr>
          <p:nvPr>
            <p:ph type="title"/>
          </p:nvPr>
        </p:nvSpPr>
        <p:spPr>
          <a:xfrm>
            <a:off x="571500" y="357188"/>
            <a:ext cx="7286625" cy="984250"/>
          </a:xfrm>
        </p:spPr>
        <p:txBody>
          <a:bodyPr/>
          <a:lstStyle/>
          <a:p>
            <a:pPr eaLnBrk="1" hangingPunct="1"/>
            <a:r>
              <a:rPr lang="sv-SE" smtClean="0"/>
              <a:t>Skolans IT-miljö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571625"/>
            <a:ext cx="8413750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ruta 5"/>
          <p:cNvSpPr txBox="1">
            <a:spLocks noChangeArrowheads="1"/>
          </p:cNvSpPr>
          <p:nvPr/>
        </p:nvSpPr>
        <p:spPr bwMode="auto">
          <a:xfrm>
            <a:off x="7286625" y="2643188"/>
            <a:ext cx="995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8197" name="textruta 7"/>
          <p:cNvSpPr txBox="1">
            <a:spLocks noChangeArrowheads="1"/>
          </p:cNvSpPr>
          <p:nvPr/>
        </p:nvSpPr>
        <p:spPr bwMode="auto">
          <a:xfrm>
            <a:off x="7358063" y="3071813"/>
            <a:ext cx="868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8198" name="textruta 8"/>
          <p:cNvSpPr txBox="1">
            <a:spLocks noChangeArrowheads="1"/>
          </p:cNvSpPr>
          <p:nvPr/>
        </p:nvSpPr>
        <p:spPr bwMode="auto">
          <a:xfrm>
            <a:off x="7286625" y="3929063"/>
            <a:ext cx="1139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8199" name="textruta 9"/>
          <p:cNvSpPr txBox="1">
            <a:spLocks noChangeArrowheads="1"/>
          </p:cNvSpPr>
          <p:nvPr/>
        </p:nvSpPr>
        <p:spPr bwMode="auto">
          <a:xfrm>
            <a:off x="7286625" y="4357688"/>
            <a:ext cx="16525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</a:p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8200" name="textruta 11"/>
          <p:cNvSpPr txBox="1">
            <a:spLocks noChangeArrowheads="1"/>
          </p:cNvSpPr>
          <p:nvPr/>
        </p:nvSpPr>
        <p:spPr bwMode="auto">
          <a:xfrm>
            <a:off x="1571625" y="1714500"/>
            <a:ext cx="6143625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sv-SE">
              <a:solidFill>
                <a:srgbClr val="FFFFFF"/>
              </a:solidFill>
            </a:endParaRPr>
          </a:p>
        </p:txBody>
      </p:sp>
      <p:sp>
        <p:nvSpPr>
          <p:cNvPr id="8201" name="textruta 9"/>
          <p:cNvSpPr txBox="1">
            <a:spLocks noChangeArrowheads="1"/>
          </p:cNvSpPr>
          <p:nvPr/>
        </p:nvSpPr>
        <p:spPr bwMode="auto">
          <a:xfrm>
            <a:off x="1714500" y="6000750"/>
            <a:ext cx="6327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Oviktigt					Mycket viktigt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657225"/>
            <a:ext cx="893445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ruta 7"/>
          <p:cNvSpPr txBox="1">
            <a:spLocks noChangeArrowheads="1"/>
          </p:cNvSpPr>
          <p:nvPr/>
        </p:nvSpPr>
        <p:spPr bwMode="auto">
          <a:xfrm>
            <a:off x="7643813" y="2000250"/>
            <a:ext cx="995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9220" name="textruta 10"/>
          <p:cNvSpPr txBox="1">
            <a:spLocks noChangeArrowheads="1"/>
          </p:cNvSpPr>
          <p:nvPr/>
        </p:nvSpPr>
        <p:spPr bwMode="auto">
          <a:xfrm>
            <a:off x="6072188" y="2428875"/>
            <a:ext cx="8699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9221" name="textruta 11"/>
          <p:cNvSpPr txBox="1">
            <a:spLocks noChangeArrowheads="1"/>
          </p:cNvSpPr>
          <p:nvPr/>
        </p:nvSpPr>
        <p:spPr bwMode="auto">
          <a:xfrm>
            <a:off x="4643438" y="3429000"/>
            <a:ext cx="1139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9222" name="textruta 12"/>
          <p:cNvSpPr txBox="1">
            <a:spLocks noChangeArrowheads="1"/>
          </p:cNvSpPr>
          <p:nvPr/>
        </p:nvSpPr>
        <p:spPr bwMode="auto">
          <a:xfrm>
            <a:off x="7000875" y="3786188"/>
            <a:ext cx="912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</p:txBody>
      </p:sp>
      <p:sp>
        <p:nvSpPr>
          <p:cNvPr id="9223" name="textruta 13"/>
          <p:cNvSpPr txBox="1">
            <a:spLocks noChangeArrowheads="1"/>
          </p:cNvSpPr>
          <p:nvPr/>
        </p:nvSpPr>
        <p:spPr bwMode="auto">
          <a:xfrm>
            <a:off x="6000750" y="4081463"/>
            <a:ext cx="10064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</a:p>
        </p:txBody>
      </p:sp>
      <p:sp>
        <p:nvSpPr>
          <p:cNvPr id="9224" name="textruta 14"/>
          <p:cNvSpPr txBox="1">
            <a:spLocks noChangeArrowheads="1"/>
          </p:cNvSpPr>
          <p:nvPr/>
        </p:nvSpPr>
        <p:spPr bwMode="auto">
          <a:xfrm>
            <a:off x="7429500" y="4286250"/>
            <a:ext cx="16525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9225" name="Rektangel 8"/>
          <p:cNvSpPr>
            <a:spLocks noChangeArrowheads="1"/>
          </p:cNvSpPr>
          <p:nvPr/>
        </p:nvSpPr>
        <p:spPr bwMode="auto">
          <a:xfrm>
            <a:off x="928688" y="5643563"/>
            <a:ext cx="785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Oviktigt						Mycket viktigt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1"/>
          <p:cNvGraphicFramePr>
            <a:graphicFrameLocks noGrp="1"/>
          </p:cNvGraphicFramePr>
          <p:nvPr/>
        </p:nvGraphicFramePr>
        <p:xfrm>
          <a:off x="785813" y="642938"/>
          <a:ext cx="7786768" cy="5407914"/>
        </p:xfrm>
        <a:graphic>
          <a:graphicData uri="http://schemas.openxmlformats.org/drawingml/2006/table">
            <a:tbl>
              <a:tblPr/>
              <a:tblGrid>
                <a:gridCol w="2056901"/>
                <a:gridCol w="1909930"/>
                <a:gridCol w="1550746"/>
                <a:gridCol w="1239006"/>
                <a:gridCol w="1030185"/>
              </a:tblGrid>
              <a:tr h="551784">
                <a:tc>
                  <a:txBody>
                    <a:bodyPr/>
                    <a:lstStyle/>
                    <a:p>
                      <a:pPr algn="l" fontAlgn="b"/>
                      <a:r>
                        <a:rPr lang="sv-SE" sz="1500" b="1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+mn-lt"/>
                        </a:rPr>
                        <a:t>Ägande av</a:t>
                      </a:r>
                      <a:r>
                        <a:rPr lang="sv-SE" sz="3200" b="1" i="0" u="none" strike="noStrike" baseline="0" dirty="0" smtClean="0">
                          <a:solidFill>
                            <a:srgbClr val="002060"/>
                          </a:solidFill>
                          <a:latin typeface="+mn-lt"/>
                        </a:rPr>
                        <a:t> </a:t>
                      </a:r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+mn-lt"/>
                        </a:rPr>
                        <a:t>infrastruktur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sv-SE" sz="2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Vänsterpartiet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Socialdemokrater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Miljöpartiet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Centerpartiet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Folkpartiet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Moderaterna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2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Kristdemokraterna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189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98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Piratpartiet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988"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Som idag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Frist. Privat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Gem-ägt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Statligt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1"/>
          <p:cNvGraphicFramePr>
            <a:graphicFrameLocks noGrp="1"/>
          </p:cNvGraphicFramePr>
          <p:nvPr/>
        </p:nvGraphicFramePr>
        <p:xfrm>
          <a:off x="142875" y="642938"/>
          <a:ext cx="8858312" cy="5730290"/>
        </p:xfrm>
        <a:graphic>
          <a:graphicData uri="http://schemas.openxmlformats.org/drawingml/2006/table">
            <a:tbl>
              <a:tblPr/>
              <a:tblGrid>
                <a:gridCol w="2038185"/>
                <a:gridCol w="1147573"/>
                <a:gridCol w="1377804"/>
                <a:gridCol w="1073688"/>
                <a:gridCol w="892730"/>
                <a:gridCol w="1339092"/>
                <a:gridCol w="989240"/>
              </a:tblGrid>
              <a:tr h="834043"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sv-SE" sz="2800" b="0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2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Finansiering </a:t>
                      </a:r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av glesbygdstäckning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sv-SE" sz="2800" b="1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Vänsterpartiet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Socialdemokrater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Miljöpartiet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Centerpartiet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Folkpartiet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Moderaterna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241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Kristdemokraterna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208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Piratpartiet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134"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Stat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Kommun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Avgift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Telia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Gem. Fond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Kunden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371" name="textruta 2"/>
          <p:cNvSpPr txBox="1">
            <a:spLocks noChangeArrowheads="1"/>
          </p:cNvSpPr>
          <p:nvPr/>
        </p:nvSpPr>
        <p:spPr bwMode="auto">
          <a:xfrm>
            <a:off x="4143375" y="6407150"/>
            <a:ext cx="1655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20"/>
          <p:cNvGraphicFramePr>
            <a:graphicFrameLocks/>
          </p:cNvGraphicFramePr>
          <p:nvPr/>
        </p:nvGraphicFramePr>
        <p:xfrm>
          <a:off x="214282" y="642918"/>
          <a:ext cx="8786842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291" name="textruta 2"/>
          <p:cNvSpPr txBox="1">
            <a:spLocks noChangeArrowheads="1"/>
          </p:cNvSpPr>
          <p:nvPr/>
        </p:nvSpPr>
        <p:spPr bwMode="auto">
          <a:xfrm>
            <a:off x="7358063" y="3438525"/>
            <a:ext cx="1139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2292" name="textruta 3"/>
          <p:cNvSpPr txBox="1">
            <a:spLocks noChangeArrowheads="1"/>
          </p:cNvSpPr>
          <p:nvPr/>
        </p:nvSpPr>
        <p:spPr bwMode="auto">
          <a:xfrm>
            <a:off x="1143000" y="6000750"/>
            <a:ext cx="6904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Absolut inte					Absolut, ja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21"/>
          <p:cNvGraphicFramePr>
            <a:graphicFrameLocks/>
          </p:cNvGraphicFramePr>
          <p:nvPr/>
        </p:nvGraphicFramePr>
        <p:xfrm>
          <a:off x="142844" y="642918"/>
          <a:ext cx="8786842" cy="4914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315" name="textruta 2"/>
          <p:cNvSpPr txBox="1">
            <a:spLocks noChangeArrowheads="1"/>
          </p:cNvSpPr>
          <p:nvPr/>
        </p:nvSpPr>
        <p:spPr bwMode="auto">
          <a:xfrm>
            <a:off x="7358063" y="3714750"/>
            <a:ext cx="1006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</a:p>
        </p:txBody>
      </p:sp>
      <p:sp>
        <p:nvSpPr>
          <p:cNvPr id="13316" name="Rektangel 3"/>
          <p:cNvSpPr>
            <a:spLocks noChangeArrowheads="1"/>
          </p:cNvSpPr>
          <p:nvPr/>
        </p:nvSpPr>
        <p:spPr bwMode="auto">
          <a:xfrm>
            <a:off x="714375" y="5715000"/>
            <a:ext cx="7786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Absolut inte						Absolut, ja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ruta 1"/>
          <p:cNvSpPr txBox="1">
            <a:spLocks noChangeArrowheads="1"/>
          </p:cNvSpPr>
          <p:nvPr/>
        </p:nvSpPr>
        <p:spPr bwMode="auto">
          <a:xfrm>
            <a:off x="3714750" y="2357438"/>
            <a:ext cx="460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/>
              <a:t>Vård</a:t>
            </a:r>
          </a:p>
        </p:txBody>
      </p:sp>
      <p:pic>
        <p:nvPicPr>
          <p:cNvPr id="1433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036050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ruta 2"/>
          <p:cNvSpPr txBox="1">
            <a:spLocks noChangeArrowheads="1"/>
          </p:cNvSpPr>
          <p:nvPr/>
        </p:nvSpPr>
        <p:spPr bwMode="auto">
          <a:xfrm>
            <a:off x="1042988" y="5661025"/>
            <a:ext cx="7518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Riv upp lagen					5=Inga ändringar</a:t>
            </a:r>
          </a:p>
        </p:txBody>
      </p:sp>
      <p:pic>
        <p:nvPicPr>
          <p:cNvPr id="1536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1671638" y="2203450"/>
            <a:ext cx="11303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15365" name="Text Box 8"/>
          <p:cNvSpPr txBox="1">
            <a:spLocks noChangeArrowheads="1"/>
          </p:cNvSpPr>
          <p:nvPr/>
        </p:nvSpPr>
        <p:spPr bwMode="auto">
          <a:xfrm>
            <a:off x="5272088" y="2635250"/>
            <a:ext cx="9794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15366" name="Text Box 9"/>
          <p:cNvSpPr txBox="1">
            <a:spLocks noChangeArrowheads="1"/>
          </p:cNvSpPr>
          <p:nvPr/>
        </p:nvSpPr>
        <p:spPr bwMode="auto">
          <a:xfrm>
            <a:off x="4551363" y="3571875"/>
            <a:ext cx="12985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5367" name="Text Box 10"/>
          <p:cNvSpPr txBox="1">
            <a:spLocks noChangeArrowheads="1"/>
          </p:cNvSpPr>
          <p:nvPr/>
        </p:nvSpPr>
        <p:spPr bwMode="auto">
          <a:xfrm>
            <a:off x="1671638" y="4003675"/>
            <a:ext cx="1028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Rödgröna</a:t>
            </a:r>
          </a:p>
        </p:txBody>
      </p:sp>
      <p:sp>
        <p:nvSpPr>
          <p:cNvPr id="15368" name="Text Box 11"/>
          <p:cNvSpPr txBox="1">
            <a:spLocks noChangeArrowheads="1"/>
          </p:cNvSpPr>
          <p:nvPr/>
        </p:nvSpPr>
        <p:spPr bwMode="auto">
          <a:xfrm>
            <a:off x="1692275" y="4292600"/>
            <a:ext cx="11382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Miljöpartiet</a:t>
            </a:r>
          </a:p>
        </p:txBody>
      </p:sp>
      <p:sp>
        <p:nvSpPr>
          <p:cNvPr id="15369" name="Text Box 12"/>
          <p:cNvSpPr txBox="1">
            <a:spLocks noChangeArrowheads="1"/>
          </p:cNvSpPr>
          <p:nvPr/>
        </p:nvSpPr>
        <p:spPr bwMode="auto">
          <a:xfrm>
            <a:off x="1692275" y="4508500"/>
            <a:ext cx="1897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400" b="1">
                <a:solidFill>
                  <a:srgbClr val="002060"/>
                </a:solidFill>
              </a:rPr>
              <a:t>Socialdemokraterna</a:t>
            </a:r>
          </a:p>
        </p:txBody>
      </p:sp>
      <p:sp>
        <p:nvSpPr>
          <p:cNvPr id="15370" name="Text Box 13"/>
          <p:cNvSpPr txBox="1">
            <a:spLocks noChangeArrowheads="1"/>
          </p:cNvSpPr>
          <p:nvPr/>
        </p:nvSpPr>
        <p:spPr bwMode="auto">
          <a:xfrm>
            <a:off x="1671638" y="4746625"/>
            <a:ext cx="12176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25"/>
          <p:cNvGraphicFramePr>
            <a:graphicFrameLocks/>
          </p:cNvGraphicFramePr>
          <p:nvPr/>
        </p:nvGraphicFramePr>
        <p:xfrm>
          <a:off x="142844" y="785794"/>
          <a:ext cx="8858280" cy="5072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387" name="textruta 2"/>
          <p:cNvSpPr txBox="1">
            <a:spLocks noChangeArrowheads="1"/>
          </p:cNvSpPr>
          <p:nvPr/>
        </p:nvSpPr>
        <p:spPr bwMode="auto">
          <a:xfrm>
            <a:off x="7215188" y="2224088"/>
            <a:ext cx="868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16388" name="textruta 3"/>
          <p:cNvSpPr txBox="1">
            <a:spLocks noChangeArrowheads="1"/>
          </p:cNvSpPr>
          <p:nvPr/>
        </p:nvSpPr>
        <p:spPr bwMode="auto">
          <a:xfrm>
            <a:off x="7429500" y="3214688"/>
            <a:ext cx="1357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6389" name="textruta 4"/>
          <p:cNvSpPr txBox="1">
            <a:spLocks noChangeArrowheads="1"/>
          </p:cNvSpPr>
          <p:nvPr/>
        </p:nvSpPr>
        <p:spPr bwMode="auto">
          <a:xfrm>
            <a:off x="6429375" y="3938588"/>
            <a:ext cx="16430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</p:txBody>
      </p:sp>
      <p:sp>
        <p:nvSpPr>
          <p:cNvPr id="16390" name="textruta 5"/>
          <p:cNvSpPr txBox="1">
            <a:spLocks noChangeArrowheads="1"/>
          </p:cNvSpPr>
          <p:nvPr/>
        </p:nvSpPr>
        <p:spPr bwMode="auto">
          <a:xfrm>
            <a:off x="7429500" y="4214813"/>
            <a:ext cx="1714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  <a:br>
              <a:rPr lang="sv-SE" sz="1200" b="1">
                <a:solidFill>
                  <a:srgbClr val="002060"/>
                </a:solidFill>
              </a:rPr>
            </a:br>
            <a:endParaRPr lang="sv-SE" sz="1200" b="1">
              <a:solidFill>
                <a:srgbClr val="002060"/>
              </a:solidFill>
            </a:endParaRPr>
          </a:p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</p:txBody>
      </p:sp>
      <p:sp>
        <p:nvSpPr>
          <p:cNvPr id="16391" name="textruta 6"/>
          <p:cNvSpPr txBox="1">
            <a:spLocks noChangeArrowheads="1"/>
          </p:cNvSpPr>
          <p:nvPr/>
        </p:nvSpPr>
        <p:spPr bwMode="auto">
          <a:xfrm>
            <a:off x="4572000" y="4786313"/>
            <a:ext cx="228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16392" name="textruta 7"/>
          <p:cNvSpPr txBox="1">
            <a:spLocks noChangeArrowheads="1"/>
          </p:cNvSpPr>
          <p:nvPr/>
        </p:nvSpPr>
        <p:spPr bwMode="auto">
          <a:xfrm>
            <a:off x="1143000" y="6000750"/>
            <a:ext cx="7250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Helt oviktigt					Mycket viktigt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571500"/>
            <a:ext cx="9072563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ruta 4"/>
          <p:cNvSpPr txBox="1">
            <a:spLocks noChangeArrowheads="1"/>
          </p:cNvSpPr>
          <p:nvPr/>
        </p:nvSpPr>
        <p:spPr bwMode="auto">
          <a:xfrm>
            <a:off x="7572375" y="2324100"/>
            <a:ext cx="17145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17412" name="textruta 5"/>
          <p:cNvSpPr txBox="1">
            <a:spLocks noChangeArrowheads="1"/>
          </p:cNvSpPr>
          <p:nvPr/>
        </p:nvSpPr>
        <p:spPr bwMode="auto">
          <a:xfrm>
            <a:off x="7500938" y="3795713"/>
            <a:ext cx="15716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7413" name="textruta 6"/>
          <p:cNvSpPr txBox="1">
            <a:spLocks noChangeArrowheads="1"/>
          </p:cNvSpPr>
          <p:nvPr/>
        </p:nvSpPr>
        <p:spPr bwMode="auto">
          <a:xfrm>
            <a:off x="7572375" y="4214813"/>
            <a:ext cx="1652588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  <a:br>
              <a:rPr lang="sv-SE" sz="1200" b="1">
                <a:solidFill>
                  <a:srgbClr val="002060"/>
                </a:solidFill>
              </a:rPr>
            </a:br>
            <a:endParaRPr lang="sv-SE" sz="900" b="1">
              <a:solidFill>
                <a:srgbClr val="002060"/>
              </a:solidFill>
            </a:endParaRPr>
          </a:p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17414" name="textruta 5"/>
          <p:cNvSpPr txBox="1">
            <a:spLocks noChangeArrowheads="1"/>
          </p:cNvSpPr>
          <p:nvPr/>
        </p:nvSpPr>
        <p:spPr bwMode="auto">
          <a:xfrm>
            <a:off x="571500" y="6000750"/>
            <a:ext cx="8429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Inga ytterligare						Absolut</a:t>
            </a:r>
          </a:p>
          <a:p>
            <a:r>
              <a:rPr lang="sv-SE" b="1">
                <a:solidFill>
                  <a:srgbClr val="002060"/>
                </a:solidFill>
              </a:rPr>
              <a:t>Insatser behövs					       ytterligare insatser</a:t>
            </a:r>
          </a:p>
        </p:txBody>
      </p:sp>
      <p:sp>
        <p:nvSpPr>
          <p:cNvPr id="17415" name="textruta 6"/>
          <p:cNvSpPr txBox="1">
            <a:spLocks noChangeArrowheads="1"/>
          </p:cNvSpPr>
          <p:nvPr/>
        </p:nvSpPr>
        <p:spPr bwMode="auto">
          <a:xfrm>
            <a:off x="7500938" y="2786063"/>
            <a:ext cx="1428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0"/>
          <p:cNvGraphicFramePr>
            <a:graphicFrameLocks noChangeAspect="1"/>
          </p:cNvGraphicFramePr>
          <p:nvPr/>
        </p:nvGraphicFramePr>
        <p:xfrm>
          <a:off x="0" y="679450"/>
          <a:ext cx="8839200" cy="4911725"/>
        </p:xfrm>
        <a:graphic>
          <a:graphicData uri="http://schemas.openxmlformats.org/presentationml/2006/ole">
            <p:oleObj spid="_x0000_s1026" name="Worksheet" r:id="rId3" imgW="8839149" imgH="4914939" progId="Excel.Sheet.8">
              <p:embed/>
            </p:oleObj>
          </a:graphicData>
        </a:graphic>
      </p:graphicFrame>
      <p:sp>
        <p:nvSpPr>
          <p:cNvPr id="1027" name="textruta 3"/>
          <p:cNvSpPr txBox="1">
            <a:spLocks noChangeArrowheads="1"/>
          </p:cNvSpPr>
          <p:nvPr/>
        </p:nvSpPr>
        <p:spPr bwMode="auto">
          <a:xfrm>
            <a:off x="1714500" y="1844675"/>
            <a:ext cx="1165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1028" name="textruta 4"/>
          <p:cNvSpPr txBox="1">
            <a:spLocks noChangeArrowheads="1"/>
          </p:cNvSpPr>
          <p:nvPr/>
        </p:nvSpPr>
        <p:spPr bwMode="auto">
          <a:xfrm>
            <a:off x="1714500" y="2276475"/>
            <a:ext cx="1428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1029" name="textruta 5"/>
          <p:cNvSpPr txBox="1">
            <a:spLocks noChangeArrowheads="1"/>
          </p:cNvSpPr>
          <p:nvPr/>
        </p:nvSpPr>
        <p:spPr bwMode="auto">
          <a:xfrm>
            <a:off x="1643063" y="3286125"/>
            <a:ext cx="12144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030" name="textruta 6"/>
          <p:cNvSpPr txBox="1">
            <a:spLocks noChangeArrowheads="1"/>
          </p:cNvSpPr>
          <p:nvPr/>
        </p:nvSpPr>
        <p:spPr bwMode="auto">
          <a:xfrm>
            <a:off x="2143125" y="3795713"/>
            <a:ext cx="1428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</p:txBody>
      </p:sp>
      <p:sp>
        <p:nvSpPr>
          <p:cNvPr id="1031" name="textruta 7"/>
          <p:cNvSpPr txBox="1">
            <a:spLocks noChangeArrowheads="1"/>
          </p:cNvSpPr>
          <p:nvPr/>
        </p:nvSpPr>
        <p:spPr bwMode="auto">
          <a:xfrm>
            <a:off x="1714500" y="4581525"/>
            <a:ext cx="1584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1032" name="textruta 7"/>
          <p:cNvSpPr txBox="1">
            <a:spLocks noChangeArrowheads="1"/>
          </p:cNvSpPr>
          <p:nvPr/>
        </p:nvSpPr>
        <p:spPr bwMode="auto">
          <a:xfrm>
            <a:off x="539750" y="5589588"/>
            <a:ext cx="8286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	Nej						5 = ja	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225" y="357188"/>
            <a:ext cx="8851900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ruta 3"/>
          <p:cNvSpPr txBox="1">
            <a:spLocks noChangeArrowheads="1"/>
          </p:cNvSpPr>
          <p:nvPr/>
        </p:nvSpPr>
        <p:spPr bwMode="auto">
          <a:xfrm>
            <a:off x="7429500" y="1357313"/>
            <a:ext cx="995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18436" name="textruta 4"/>
          <p:cNvSpPr txBox="1">
            <a:spLocks noChangeArrowheads="1"/>
          </p:cNvSpPr>
          <p:nvPr/>
        </p:nvSpPr>
        <p:spPr bwMode="auto">
          <a:xfrm>
            <a:off x="6429375" y="1928813"/>
            <a:ext cx="1000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18437" name="textruta 6"/>
          <p:cNvSpPr txBox="1">
            <a:spLocks noChangeArrowheads="1"/>
          </p:cNvSpPr>
          <p:nvPr/>
        </p:nvSpPr>
        <p:spPr bwMode="auto">
          <a:xfrm>
            <a:off x="6000750" y="3071813"/>
            <a:ext cx="12144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8438" name="textruta 7"/>
          <p:cNvSpPr txBox="1">
            <a:spLocks noChangeArrowheads="1"/>
          </p:cNvSpPr>
          <p:nvPr/>
        </p:nvSpPr>
        <p:spPr bwMode="auto">
          <a:xfrm>
            <a:off x="7000875" y="3571875"/>
            <a:ext cx="12144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</p:txBody>
      </p:sp>
      <p:sp>
        <p:nvSpPr>
          <p:cNvPr id="18439" name="textruta 8"/>
          <p:cNvSpPr txBox="1">
            <a:spLocks noChangeArrowheads="1"/>
          </p:cNvSpPr>
          <p:nvPr/>
        </p:nvSpPr>
        <p:spPr bwMode="auto">
          <a:xfrm>
            <a:off x="7429500" y="3857625"/>
            <a:ext cx="1428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</a:p>
        </p:txBody>
      </p:sp>
      <p:sp>
        <p:nvSpPr>
          <p:cNvPr id="18440" name="textruta 9"/>
          <p:cNvSpPr txBox="1">
            <a:spLocks noChangeArrowheads="1"/>
          </p:cNvSpPr>
          <p:nvPr/>
        </p:nvSpPr>
        <p:spPr bwMode="auto">
          <a:xfrm>
            <a:off x="5929313" y="4143375"/>
            <a:ext cx="16430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</p:txBody>
      </p:sp>
      <p:sp>
        <p:nvSpPr>
          <p:cNvPr id="18441" name="textruta 10"/>
          <p:cNvSpPr txBox="1">
            <a:spLocks noChangeArrowheads="1"/>
          </p:cNvSpPr>
          <p:nvPr/>
        </p:nvSpPr>
        <p:spPr bwMode="auto">
          <a:xfrm>
            <a:off x="7429500" y="4429125"/>
            <a:ext cx="1714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18442" name="textruta 9"/>
          <p:cNvSpPr txBox="1">
            <a:spLocks noChangeArrowheads="1"/>
          </p:cNvSpPr>
          <p:nvPr/>
        </p:nvSpPr>
        <p:spPr bwMode="auto">
          <a:xfrm>
            <a:off x="642938" y="5786438"/>
            <a:ext cx="8045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Nej, tillräckligt görs				 Ja, skall drivas starkt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642938"/>
            <a:ext cx="9001125" cy="52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ruta 4"/>
          <p:cNvSpPr txBox="1">
            <a:spLocks noChangeArrowheads="1"/>
          </p:cNvSpPr>
          <p:nvPr/>
        </p:nvSpPr>
        <p:spPr bwMode="auto">
          <a:xfrm>
            <a:off x="7572375" y="1857375"/>
            <a:ext cx="13573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19460" name="textruta 5"/>
          <p:cNvSpPr txBox="1">
            <a:spLocks noChangeArrowheads="1"/>
          </p:cNvSpPr>
          <p:nvPr/>
        </p:nvSpPr>
        <p:spPr bwMode="auto">
          <a:xfrm>
            <a:off x="6143625" y="2357438"/>
            <a:ext cx="9286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19461" name="textruta 6"/>
          <p:cNvSpPr txBox="1">
            <a:spLocks noChangeArrowheads="1"/>
          </p:cNvSpPr>
          <p:nvPr/>
        </p:nvSpPr>
        <p:spPr bwMode="auto">
          <a:xfrm>
            <a:off x="6072188" y="3429000"/>
            <a:ext cx="1143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Centerpartiet</a:t>
            </a:r>
          </a:p>
        </p:txBody>
      </p:sp>
      <p:sp>
        <p:nvSpPr>
          <p:cNvPr id="19462" name="textruta 7"/>
          <p:cNvSpPr txBox="1">
            <a:spLocks noChangeArrowheads="1"/>
          </p:cNvSpPr>
          <p:nvPr/>
        </p:nvSpPr>
        <p:spPr bwMode="auto">
          <a:xfrm>
            <a:off x="7429500" y="4000500"/>
            <a:ext cx="17145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  <a:br>
              <a:rPr lang="sv-SE" sz="1200" b="1">
                <a:solidFill>
                  <a:srgbClr val="002060"/>
                </a:solidFill>
              </a:rPr>
            </a:br>
            <a:endParaRPr lang="sv-SE" sz="400" b="1">
              <a:solidFill>
                <a:srgbClr val="002060"/>
              </a:solidFill>
            </a:endParaRPr>
          </a:p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</a:p>
          <a:p>
            <a:endParaRPr lang="sv-SE" sz="600" b="1">
              <a:solidFill>
                <a:srgbClr val="002060"/>
              </a:solidFill>
            </a:endParaRPr>
          </a:p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  <a:p>
            <a:endParaRPr lang="sv-SE" sz="600" b="1">
              <a:solidFill>
                <a:srgbClr val="002060"/>
              </a:solidFill>
            </a:endParaRPr>
          </a:p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  <a:p>
            <a:endParaRPr lang="sv-SE" sz="1200" b="1">
              <a:solidFill>
                <a:srgbClr val="002060"/>
              </a:solidFill>
            </a:endParaRPr>
          </a:p>
        </p:txBody>
      </p:sp>
      <p:sp>
        <p:nvSpPr>
          <p:cNvPr id="19463" name="textruta 6"/>
          <p:cNvSpPr txBox="1">
            <a:spLocks noChangeArrowheads="1"/>
          </p:cNvSpPr>
          <p:nvPr/>
        </p:nvSpPr>
        <p:spPr bwMode="auto">
          <a:xfrm>
            <a:off x="785813" y="6143625"/>
            <a:ext cx="7994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Absolut ej					Absolut, mycket mer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" y="714375"/>
            <a:ext cx="8970963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ruta 4"/>
          <p:cNvSpPr txBox="1">
            <a:spLocks noChangeArrowheads="1"/>
          </p:cNvSpPr>
          <p:nvPr/>
        </p:nvSpPr>
        <p:spPr bwMode="auto">
          <a:xfrm>
            <a:off x="7429500" y="1928813"/>
            <a:ext cx="1500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Piratpartiet</a:t>
            </a:r>
          </a:p>
        </p:txBody>
      </p:sp>
      <p:sp>
        <p:nvSpPr>
          <p:cNvPr id="20484" name="textruta 5"/>
          <p:cNvSpPr txBox="1">
            <a:spLocks noChangeArrowheads="1"/>
          </p:cNvSpPr>
          <p:nvPr/>
        </p:nvSpPr>
        <p:spPr bwMode="auto">
          <a:xfrm>
            <a:off x="5357813" y="2428875"/>
            <a:ext cx="1357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Alliansen</a:t>
            </a:r>
          </a:p>
        </p:txBody>
      </p:sp>
      <p:sp>
        <p:nvSpPr>
          <p:cNvPr id="20485" name="textruta 6"/>
          <p:cNvSpPr txBox="1">
            <a:spLocks noChangeArrowheads="1"/>
          </p:cNvSpPr>
          <p:nvPr/>
        </p:nvSpPr>
        <p:spPr bwMode="auto">
          <a:xfrm>
            <a:off x="7072313" y="3929063"/>
            <a:ext cx="1357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Rödgröna</a:t>
            </a:r>
          </a:p>
        </p:txBody>
      </p:sp>
      <p:sp>
        <p:nvSpPr>
          <p:cNvPr id="20486" name="textruta 7"/>
          <p:cNvSpPr txBox="1">
            <a:spLocks noChangeArrowheads="1"/>
          </p:cNvSpPr>
          <p:nvPr/>
        </p:nvSpPr>
        <p:spPr bwMode="auto">
          <a:xfrm>
            <a:off x="6072188" y="4214813"/>
            <a:ext cx="10064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Miljöpartiet</a:t>
            </a:r>
          </a:p>
        </p:txBody>
      </p:sp>
      <p:sp>
        <p:nvSpPr>
          <p:cNvPr id="20487" name="textruta 8"/>
          <p:cNvSpPr txBox="1">
            <a:spLocks noChangeArrowheads="1"/>
          </p:cNvSpPr>
          <p:nvPr/>
        </p:nvSpPr>
        <p:spPr bwMode="auto">
          <a:xfrm>
            <a:off x="7429500" y="4429125"/>
            <a:ext cx="16525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Socialdemokraterna</a:t>
            </a:r>
          </a:p>
        </p:txBody>
      </p:sp>
      <p:sp>
        <p:nvSpPr>
          <p:cNvPr id="20488" name="textruta 9"/>
          <p:cNvSpPr txBox="1">
            <a:spLocks noChangeArrowheads="1"/>
          </p:cNvSpPr>
          <p:nvPr/>
        </p:nvSpPr>
        <p:spPr bwMode="auto">
          <a:xfrm>
            <a:off x="7429500" y="4714875"/>
            <a:ext cx="12176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Vänsterpartiet</a:t>
            </a:r>
          </a:p>
        </p:txBody>
      </p:sp>
      <p:sp>
        <p:nvSpPr>
          <p:cNvPr id="20489" name="textruta 8"/>
          <p:cNvSpPr txBox="1">
            <a:spLocks noChangeArrowheads="1"/>
          </p:cNvSpPr>
          <p:nvPr/>
        </p:nvSpPr>
        <p:spPr bwMode="auto">
          <a:xfrm>
            <a:off x="857250" y="6000750"/>
            <a:ext cx="7969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Nej, absolut inte					Ja, mycket angeläget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 2"/>
          <p:cNvGraphicFramePr>
            <a:graphicFrameLocks noGrp="1"/>
          </p:cNvGraphicFramePr>
          <p:nvPr/>
        </p:nvGraphicFramePr>
        <p:xfrm>
          <a:off x="857250" y="642938"/>
          <a:ext cx="7215188" cy="5786437"/>
        </p:xfrm>
        <a:graphic>
          <a:graphicData uri="http://schemas.openxmlformats.org/drawingml/2006/table">
            <a:tbl>
              <a:tblPr/>
              <a:tblGrid>
                <a:gridCol w="4750861"/>
                <a:gridCol w="2464351"/>
              </a:tblGrid>
              <a:tr h="661924">
                <a:tc gridSpan="2">
                  <a:txBody>
                    <a:bodyPr/>
                    <a:lstStyle/>
                    <a:p>
                      <a:pPr algn="l" fontAlgn="b"/>
                      <a:r>
                        <a:rPr lang="sv-SE" sz="40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Finns en IT-vision?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Vänsterpartiet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Socialdemokrater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Miljöpartiet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Nej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endParaRPr lang="sv-SE" sz="32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Centerpartiet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Folkpartiet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Moderaterna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Kristdemokraterna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Nej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endParaRPr lang="sv-SE" sz="32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8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Piratpartiet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1"/>
          <p:cNvGraphicFramePr>
            <a:graphicFrameLocks noGrp="1"/>
          </p:cNvGraphicFramePr>
          <p:nvPr/>
        </p:nvGraphicFramePr>
        <p:xfrm>
          <a:off x="1571625" y="500063"/>
          <a:ext cx="5891213" cy="5786437"/>
        </p:xfrm>
        <a:graphic>
          <a:graphicData uri="http://schemas.openxmlformats.org/drawingml/2006/table">
            <a:tbl>
              <a:tblPr/>
              <a:tblGrid>
                <a:gridCol w="3879480"/>
                <a:gridCol w="2012351"/>
              </a:tblGrid>
              <a:tr h="661921">
                <a:tc gridSpan="2">
                  <a:txBody>
                    <a:bodyPr/>
                    <a:lstStyle/>
                    <a:p>
                      <a:pPr algn="l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Behövs en bättre samordning?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Vänsterpartiet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Socialdemokrater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Miljöpartiet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endParaRPr lang="sv-SE" sz="24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2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Centerpartiet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Folkpartiet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Moderaterna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Kristdemokraterna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endParaRPr lang="sv-SE" sz="24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2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Piratpartiet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7"/>
          <p:cNvGraphicFramePr>
            <a:graphicFrameLocks noChangeAspect="1"/>
          </p:cNvGraphicFramePr>
          <p:nvPr>
            <p:ph sz="half" idx="2"/>
          </p:nvPr>
        </p:nvGraphicFramePr>
        <p:xfrm>
          <a:off x="4357688" y="1643063"/>
          <a:ext cx="4835525" cy="2357437"/>
        </p:xfrm>
        <a:graphic>
          <a:graphicData uri="http://schemas.openxmlformats.org/presentationml/2006/ole">
            <p:oleObj spid="_x0000_s2050" name="Diagram" r:id="rId3" imgW="6648480" imgH="3190965" progId="Excel.Sheet.8">
              <p:embed/>
            </p:oleObj>
          </a:graphicData>
        </a:graphic>
      </p:graphicFrame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357188" y="515938"/>
            <a:ext cx="7286625" cy="984250"/>
          </a:xfrm>
        </p:spPr>
        <p:txBody>
          <a:bodyPr/>
          <a:lstStyle/>
          <a:p>
            <a:pPr eaLnBrk="1" hangingPunct="1"/>
            <a:r>
              <a:rPr lang="sv-SE" smtClean="0"/>
              <a:t>Fördelning av 1000 MSEK – </a:t>
            </a:r>
            <a:r>
              <a:rPr lang="sv-SE" sz="3200" smtClean="0"/>
              <a:t>rödgröna</a:t>
            </a:r>
            <a:r>
              <a:rPr lang="sv-SE" smtClean="0"/>
              <a:t> + piratpartiet</a:t>
            </a:r>
          </a:p>
        </p:txBody>
      </p:sp>
      <p:graphicFrame>
        <p:nvGraphicFramePr>
          <p:cNvPr id="2051" name="Object 5"/>
          <p:cNvGraphicFramePr>
            <a:graphicFrameLocks noChangeAspect="1"/>
          </p:cNvGraphicFramePr>
          <p:nvPr>
            <p:ph sz="half" idx="1"/>
          </p:nvPr>
        </p:nvGraphicFramePr>
        <p:xfrm>
          <a:off x="142875" y="3327400"/>
          <a:ext cx="5286375" cy="2459038"/>
        </p:xfrm>
        <a:graphic>
          <a:graphicData uri="http://schemas.openxmlformats.org/presentationml/2006/ole">
            <p:oleObj spid="_x0000_s2051" name="Diagram" r:id="rId4" imgW="6991374" imgH="3247906" progId="Excel.Sheet.8">
              <p:embed/>
            </p:oleObj>
          </a:graphicData>
        </a:graphic>
      </p:graphicFrame>
      <p:sp>
        <p:nvSpPr>
          <p:cNvPr id="2053" name="Text Box 9"/>
          <p:cNvSpPr txBox="1">
            <a:spLocks noChangeArrowheads="1"/>
          </p:cNvSpPr>
          <p:nvPr/>
        </p:nvSpPr>
        <p:spPr bwMode="auto">
          <a:xfrm>
            <a:off x="357188" y="5786438"/>
            <a:ext cx="8370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Miljöpartiet: Anser sig inte kunna göra en prioritering i detta sammanhang.</a:t>
            </a:r>
          </a:p>
        </p:txBody>
      </p:sp>
      <p:sp>
        <p:nvSpPr>
          <p:cNvPr id="2054" name="Text Box 10"/>
          <p:cNvSpPr txBox="1">
            <a:spLocks noChangeArrowheads="1"/>
          </p:cNvSpPr>
          <p:nvPr/>
        </p:nvSpPr>
        <p:spPr bwMode="auto">
          <a:xfrm>
            <a:off x="347663" y="6215063"/>
            <a:ext cx="6224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Piratpartiet: fördelar lika stor andel till alla alternativen.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188" y="1484313"/>
            <a:ext cx="5865812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4"/>
          <p:cNvSpPr>
            <a:spLocks noGrp="1" noChangeArrowheads="1"/>
          </p:cNvSpPr>
          <p:nvPr>
            <p:ph type="title"/>
          </p:nvPr>
        </p:nvSpPr>
        <p:spPr>
          <a:xfrm>
            <a:off x="428625" y="500063"/>
            <a:ext cx="6405563" cy="795337"/>
          </a:xfrm>
        </p:spPr>
        <p:txBody>
          <a:bodyPr/>
          <a:lstStyle/>
          <a:p>
            <a:pPr eaLnBrk="1" hangingPunct="1"/>
            <a:r>
              <a:rPr lang="sv-SE" sz="3200" smtClean="0"/>
              <a:t>Fördelning av 1000 MSEK - Alliansen</a:t>
            </a:r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>
            <p:ph sz="half" idx="1"/>
          </p:nvPr>
        </p:nvGraphicFramePr>
        <p:xfrm>
          <a:off x="160338" y="1643063"/>
          <a:ext cx="4486275" cy="2290762"/>
        </p:xfrm>
        <a:graphic>
          <a:graphicData uri="http://schemas.openxmlformats.org/presentationml/2006/ole">
            <p:oleObj spid="_x0000_s3074" name="Diagram" r:id="rId4" imgW="6648480" imgH="3190965" progId="Excel.Sheet.8">
              <p:embed/>
            </p:oleObj>
          </a:graphicData>
        </a:graphic>
      </p:graphicFrame>
      <p:graphicFrame>
        <p:nvGraphicFramePr>
          <p:cNvPr id="3075" name="Object 12"/>
          <p:cNvGraphicFramePr>
            <a:graphicFrameLocks noChangeAspect="1"/>
          </p:cNvGraphicFramePr>
          <p:nvPr>
            <p:ph sz="half" idx="2"/>
          </p:nvPr>
        </p:nvGraphicFramePr>
        <p:xfrm>
          <a:off x="142875" y="4229100"/>
          <a:ext cx="5478463" cy="2628900"/>
        </p:xfrm>
        <a:graphic>
          <a:graphicData uri="http://schemas.openxmlformats.org/presentationml/2006/ole">
            <p:oleObj spid="_x0000_s3075" name="Diagram" r:id="rId5" imgW="6648480" imgH="3190965" progId="Excel.Sheet.8">
              <p:embed/>
            </p:oleObj>
          </a:graphicData>
        </a:graphic>
      </p:graphicFrame>
      <p:sp>
        <p:nvSpPr>
          <p:cNvPr id="3078" name="Text Box 14"/>
          <p:cNvSpPr txBox="1">
            <a:spLocks noChangeArrowheads="1"/>
          </p:cNvSpPr>
          <p:nvPr/>
        </p:nvSpPr>
        <p:spPr bwMode="auto">
          <a:xfrm>
            <a:off x="6643688" y="6000750"/>
            <a:ext cx="22463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 b="1">
                <a:solidFill>
                  <a:srgbClr val="002060"/>
                </a:solidFill>
              </a:rPr>
              <a:t>Not: Folkpartiet saknas pga </a:t>
            </a:r>
          </a:p>
          <a:p>
            <a:r>
              <a:rPr lang="sv-SE" sz="1200" b="1">
                <a:solidFill>
                  <a:srgbClr val="002060"/>
                </a:solidFill>
              </a:rPr>
              <a:t>felaktigt ifyllt underlag.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7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v-SE" sz="3200" smtClean="0"/>
              <a:t>Påverkan på global konkurrensförmåga</a:t>
            </a:r>
          </a:p>
        </p:txBody>
      </p:sp>
      <p:graphicFrame>
        <p:nvGraphicFramePr>
          <p:cNvPr id="32478" name="Group 734"/>
          <p:cNvGraphicFramePr>
            <a:graphicFrameLocks noGrp="1"/>
          </p:cNvGraphicFramePr>
          <p:nvPr>
            <p:ph type="tbl" idx="1"/>
          </p:nvPr>
        </p:nvGraphicFramePr>
        <p:xfrm>
          <a:off x="250825" y="1700213"/>
          <a:ext cx="8748713" cy="4105275"/>
        </p:xfrm>
        <a:graphic>
          <a:graphicData uri="http://schemas.openxmlformats.org/drawingml/2006/table">
            <a:tbl>
              <a:tblPr/>
              <a:tblGrid>
                <a:gridCol w="1296988"/>
                <a:gridCol w="792162"/>
                <a:gridCol w="863600"/>
                <a:gridCol w="1079500"/>
                <a:gridCol w="865188"/>
                <a:gridCol w="1008062"/>
                <a:gridCol w="719138"/>
                <a:gridCol w="576262"/>
                <a:gridCol w="792163"/>
                <a:gridCol w="755650"/>
              </a:tblGrid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(V)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(S)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(MP)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(C)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(FP)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(M)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(KD)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IT i …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Skolan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Klimat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aktighet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Infra-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struktur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Vård,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telemed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akad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utb.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Off.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FoU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Trafik-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7" name="Rektangel 3"/>
          <p:cNvSpPr>
            <a:spLocks noChangeArrowheads="1"/>
          </p:cNvSpPr>
          <p:nvPr/>
        </p:nvSpPr>
        <p:spPr bwMode="auto">
          <a:xfrm>
            <a:off x="3643313" y="6072188"/>
            <a:ext cx="208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12"/>
          <p:cNvSpPr>
            <a:spLocks noGrp="1" noChangeArrowheads="1"/>
          </p:cNvSpPr>
          <p:nvPr>
            <p:ph type="title"/>
          </p:nvPr>
        </p:nvSpPr>
        <p:spPr>
          <a:xfrm>
            <a:off x="285750" y="285750"/>
            <a:ext cx="8229600" cy="785813"/>
          </a:xfrm>
        </p:spPr>
        <p:txBody>
          <a:bodyPr/>
          <a:lstStyle/>
          <a:p>
            <a:pPr eaLnBrk="1" hangingPunct="1"/>
            <a:r>
              <a:rPr lang="sv-SE" smtClean="0">
                <a:solidFill>
                  <a:srgbClr val="002060"/>
                </a:solidFill>
              </a:rPr>
              <a:t>Nytta för samhället</a:t>
            </a:r>
          </a:p>
        </p:txBody>
      </p:sp>
      <p:graphicFrame>
        <p:nvGraphicFramePr>
          <p:cNvPr id="38833" name="Group 945"/>
          <p:cNvGraphicFramePr>
            <a:graphicFrameLocks noGrp="1"/>
          </p:cNvGraphicFramePr>
          <p:nvPr>
            <p:ph type="tbl" idx="1"/>
          </p:nvPr>
        </p:nvGraphicFramePr>
        <p:xfrm>
          <a:off x="250825" y="1643063"/>
          <a:ext cx="8678863" cy="4233862"/>
        </p:xfrm>
        <a:graphic>
          <a:graphicData uri="http://schemas.openxmlformats.org/drawingml/2006/table">
            <a:tbl>
              <a:tblPr/>
              <a:tblGrid>
                <a:gridCol w="853637"/>
                <a:gridCol w="773075"/>
                <a:gridCol w="562378"/>
                <a:gridCol w="842791"/>
                <a:gridCol w="842791"/>
                <a:gridCol w="914057"/>
                <a:gridCol w="703359"/>
                <a:gridCol w="912507"/>
                <a:gridCol w="773076"/>
                <a:gridCol w="632094"/>
                <a:gridCol w="869128"/>
              </a:tblGrid>
              <a:tr h="32750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(VP)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8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(S)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17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(MP)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26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50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(C)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50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(FP)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90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(M)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50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(KD)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26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8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41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IT i …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Skolan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aktighet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Infra-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struktur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Vård,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telemed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Akad.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Utb.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off. FoU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Trafik-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Kul-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Demo-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krati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724" name="Rektangel 3"/>
          <p:cNvSpPr>
            <a:spLocks noChangeArrowheads="1"/>
          </p:cNvSpPr>
          <p:nvPr/>
        </p:nvSpPr>
        <p:spPr bwMode="auto">
          <a:xfrm>
            <a:off x="3571875" y="6215063"/>
            <a:ext cx="208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285750" y="214313"/>
            <a:ext cx="8229600" cy="774700"/>
          </a:xfrm>
        </p:spPr>
        <p:txBody>
          <a:bodyPr/>
          <a:lstStyle/>
          <a:p>
            <a:pPr eaLnBrk="1" hangingPunct="1"/>
            <a:r>
              <a:rPr lang="sv-SE" smtClean="0">
                <a:solidFill>
                  <a:srgbClr val="002060"/>
                </a:solidFill>
              </a:rPr>
              <a:t>Potential för ökad export</a:t>
            </a:r>
          </a:p>
        </p:txBody>
      </p:sp>
      <p:graphicFrame>
        <p:nvGraphicFramePr>
          <p:cNvPr id="41537" name="Group 577"/>
          <p:cNvGraphicFramePr>
            <a:graphicFrameLocks noGrp="1"/>
          </p:cNvGraphicFramePr>
          <p:nvPr>
            <p:ph type="tbl" idx="1"/>
          </p:nvPr>
        </p:nvGraphicFramePr>
        <p:xfrm>
          <a:off x="250825" y="1412875"/>
          <a:ext cx="7777163" cy="4241800"/>
        </p:xfrm>
        <a:graphic>
          <a:graphicData uri="http://schemas.openxmlformats.org/drawingml/2006/table">
            <a:tbl>
              <a:tblPr/>
              <a:tblGrid>
                <a:gridCol w="792163"/>
                <a:gridCol w="1363662"/>
                <a:gridCol w="760413"/>
                <a:gridCol w="958850"/>
                <a:gridCol w="1042987"/>
                <a:gridCol w="1160463"/>
                <a:gridCol w="1698625"/>
              </a:tblGrid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(V)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(S)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(MP)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47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(C)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(FP)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(M)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(KD)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(P)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Skolan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Klimat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aktighet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Infra-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struktur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Vård,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telemed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Intelligenta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trafiksystem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701" name="Rektangel 3"/>
          <p:cNvSpPr>
            <a:spLocks noChangeArrowheads="1"/>
          </p:cNvSpPr>
          <p:nvPr/>
        </p:nvSpPr>
        <p:spPr bwMode="auto">
          <a:xfrm>
            <a:off x="3357563" y="5929313"/>
            <a:ext cx="208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&amp;Telekomföretagen">
  <a:themeElements>
    <a:clrScheme name="Almega">
      <a:dk1>
        <a:srgbClr val="9AA294"/>
      </a:dk1>
      <a:lt1>
        <a:srgbClr val="FFFFFF"/>
      </a:lt1>
      <a:dk2>
        <a:srgbClr val="D0D1B4"/>
      </a:dk2>
      <a:lt2>
        <a:srgbClr val="88AEB6"/>
      </a:lt2>
      <a:accent1>
        <a:srgbClr val="F75A1E"/>
      </a:accent1>
      <a:accent2>
        <a:srgbClr val="9AA294"/>
      </a:accent2>
      <a:accent3>
        <a:srgbClr val="C9D9CD"/>
      </a:accent3>
      <a:accent4>
        <a:srgbClr val="D0D1B4"/>
      </a:accent4>
      <a:accent5>
        <a:srgbClr val="88AEB6"/>
      </a:accent5>
      <a:accent6>
        <a:srgbClr val="D0DFE2"/>
      </a:accent6>
      <a:hlink>
        <a:srgbClr val="737C6C"/>
      </a:hlink>
      <a:folHlink>
        <a:srgbClr val="C2C7BE"/>
      </a:folHlink>
    </a:clrScheme>
    <a:fontScheme name="Almega moder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mega modern 1">
        <a:dk1>
          <a:srgbClr val="9AA294"/>
        </a:dk1>
        <a:lt1>
          <a:srgbClr val="FFFFFF"/>
        </a:lt1>
        <a:dk2>
          <a:srgbClr val="D0D1B4"/>
        </a:dk2>
        <a:lt2>
          <a:srgbClr val="88AEB6"/>
        </a:lt2>
        <a:accent1>
          <a:srgbClr val="D0DFE2"/>
        </a:accent1>
        <a:accent2>
          <a:srgbClr val="E8E8D8"/>
        </a:accent2>
        <a:accent3>
          <a:srgbClr val="FFFFFF"/>
        </a:accent3>
        <a:accent4>
          <a:srgbClr val="838A7E"/>
        </a:accent4>
        <a:accent5>
          <a:srgbClr val="E4ECEE"/>
        </a:accent5>
        <a:accent6>
          <a:srgbClr val="D2D2C4"/>
        </a:accent6>
        <a:hlink>
          <a:srgbClr val="F75A1E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andardformgivning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andardformgivning">
    <a:majorFont>
      <a:latin typeface="Arial"/>
      <a:ea typeface=""/>
      <a:cs typeface="Arial"/>
    </a:majorFont>
    <a:minorFont>
      <a:latin typeface="Arial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Standardformgivning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andardformgivning">
    <a:majorFont>
      <a:latin typeface="Arial"/>
      <a:ea typeface=""/>
      <a:cs typeface="Arial"/>
    </a:majorFont>
    <a:minorFont>
      <a:latin typeface="Arial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Standardformgivning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andardformgivning">
    <a:majorFont>
      <a:latin typeface="Arial"/>
      <a:ea typeface=""/>
      <a:cs typeface="Arial"/>
    </a:majorFont>
    <a:minorFont>
      <a:latin typeface="Arial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IT&amp;Telekomföretagen</Template>
  <TotalTime>609</TotalTime>
  <Words>496</Words>
  <Application>Microsoft Office PowerPoint</Application>
  <PresentationFormat>Bildspel på skärmen (4:3)</PresentationFormat>
  <Paragraphs>598</Paragraphs>
  <Slides>22</Slides>
  <Notes>3</Notes>
  <HiddenSlides>0</HiddenSlides>
  <MMClips>0</MMClips>
  <ScaleCrop>false</ScaleCrop>
  <HeadingPairs>
    <vt:vector size="8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Serverprogram för OLE-inbäddning</vt:lpstr>
      </vt:variant>
      <vt:variant>
        <vt:i4>2</vt:i4>
      </vt:variant>
      <vt:variant>
        <vt:lpstr>Bildrubriker</vt:lpstr>
      </vt:variant>
      <vt:variant>
        <vt:i4>22</vt:i4>
      </vt:variant>
    </vt:vector>
  </HeadingPairs>
  <TitlesOfParts>
    <vt:vector size="27" baseType="lpstr">
      <vt:lpstr>Arial</vt:lpstr>
      <vt:lpstr>Calibri</vt:lpstr>
      <vt:lpstr>IT&amp;Telekomföretagen</vt:lpstr>
      <vt:lpstr>Microsoft Office Excel 97-2003-kalkylblad</vt:lpstr>
      <vt:lpstr>Diagram</vt:lpstr>
      <vt:lpstr>Moderpartiernas tankar kring IT och e-kommunikation</vt:lpstr>
      <vt:lpstr>Skolans IT-miljö</vt:lpstr>
      <vt:lpstr>Bild 3</vt:lpstr>
      <vt:lpstr>Bild 4</vt:lpstr>
      <vt:lpstr>Bild 5</vt:lpstr>
      <vt:lpstr>Bild 6</vt:lpstr>
      <vt:lpstr>Bild 7</vt:lpstr>
      <vt:lpstr>Bild 8</vt:lpstr>
      <vt:lpstr>Bild 9</vt:lpstr>
      <vt:lpstr>Bild 10</vt:lpstr>
      <vt:lpstr>Bild 11</vt:lpstr>
      <vt:lpstr>Bild 12</vt:lpstr>
      <vt:lpstr>Bild 13</vt:lpstr>
      <vt:lpstr>Bild 14</vt:lpstr>
      <vt:lpstr>Bild 15</vt:lpstr>
      <vt:lpstr>Bild 16</vt:lpstr>
      <vt:lpstr>Bild 17</vt:lpstr>
      <vt:lpstr>Fördelning av 1000 MSEK – rödgröna + piratpartiet</vt:lpstr>
      <vt:lpstr>Fördelning av 1000 MSEK - Alliansen</vt:lpstr>
      <vt:lpstr>Påverkan på global konkurrensförmåga</vt:lpstr>
      <vt:lpstr>Nytta för samhället</vt:lpstr>
      <vt:lpstr>Potential för ökad export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Bild 1</dc:title>
  <dc:creator>Mikael von Otter</dc:creator>
  <cp:lastModifiedBy>almebe</cp:lastModifiedBy>
  <cp:revision>51</cp:revision>
  <dcterms:created xsi:type="dcterms:W3CDTF">2010-05-07T17:07:01Z</dcterms:created>
  <dcterms:modified xsi:type="dcterms:W3CDTF">2010-07-01T11:54:51Z</dcterms:modified>
</cp:coreProperties>
</file>