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handoutMasterIdLst>
    <p:handoutMasterId r:id="rId24"/>
  </p:handoutMasterIdLst>
  <p:sldIdLst>
    <p:sldId id="273" r:id="rId2"/>
    <p:sldId id="266" r:id="rId3"/>
    <p:sldId id="267" r:id="rId4"/>
    <p:sldId id="276" r:id="rId5"/>
    <p:sldId id="275" r:id="rId6"/>
    <p:sldId id="259" r:id="rId7"/>
    <p:sldId id="260" r:id="rId8"/>
    <p:sldId id="261" r:id="rId9"/>
    <p:sldId id="262" r:id="rId10"/>
    <p:sldId id="265" r:id="rId11"/>
    <p:sldId id="263" r:id="rId12"/>
    <p:sldId id="264" r:id="rId13"/>
    <p:sldId id="269" r:id="rId14"/>
    <p:sldId id="270" r:id="rId15"/>
    <p:sldId id="271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9144000" cy="6858000" type="screen4x3"/>
  <p:notesSz cx="6669088" cy="9926638"/>
  <p:defaultTextStyle>
    <a:defPPr>
      <a:defRPr lang="sv-S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7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9EFE594-7D98-45B4-AAAE-5FC37127A22A}" type="datetimeFigureOut">
              <a:rPr lang="sv-SE"/>
              <a:pPr>
                <a:defRPr/>
              </a:pPr>
              <a:t>2010-07-01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BF8FC4D-FFD7-4EE3-A366-C126F4B68F95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:\Almega\Data\Info-material\Logotyper\Ny logga 2010 alla\Förbundsloggor\ITotelekomföretagen\Bearbetade\Itteleforetagen_PM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0775" y="857250"/>
            <a:ext cx="4022725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45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68388" y="24479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645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068388" y="4318000"/>
            <a:ext cx="6400800" cy="854075"/>
          </a:xfrm>
        </p:spPr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095375" y="2098675"/>
            <a:ext cx="7286625" cy="2560701"/>
          </a:xfrm>
        </p:spPr>
        <p:txBody>
          <a:bodyPr/>
          <a:lstStyle>
            <a:lvl1pPr marL="363538" indent="-363538">
              <a:buSzPct val="110000"/>
              <a:buFont typeface="Arial" pitchFamily="34" charset="0"/>
              <a:buChar char="□"/>
              <a:defRPr/>
            </a:lvl1pPr>
            <a:lvl2pPr marL="627063" indent="-263525">
              <a:buFont typeface="Arial" pitchFamily="34" charset="0"/>
              <a:buChar char="-"/>
              <a:defRPr sz="2600"/>
            </a:lvl2pPr>
            <a:lvl3pPr marL="989013" indent="-361950">
              <a:buFont typeface="Arial" pitchFamily="34" charset="0"/>
              <a:buChar char="□"/>
              <a:defRPr sz="2400"/>
            </a:lvl3pPr>
            <a:lvl4pPr marL="1252538" indent="-263525">
              <a:buFont typeface="Arial" pitchFamily="34" charset="0"/>
              <a:buChar char="-"/>
              <a:defRPr sz="2200"/>
            </a:lvl4pPr>
            <a:lvl5pPr marL="1528763" indent="-276225">
              <a:buFont typeface="Arial" pitchFamily="34" charset="0"/>
              <a:buChar char="-"/>
              <a:defRPr sz="2000"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1095375" y="2098675"/>
            <a:ext cx="3567113" cy="2905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814888" y="2098675"/>
            <a:ext cx="3567112" cy="2905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sv-SE" noProof="0" smtClean="0"/>
              <a:t>Klicka på ikonen för att lägga till en bild</a:t>
            </a:r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561138" y="739775"/>
            <a:ext cx="1820862" cy="42640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1095375" y="739775"/>
            <a:ext cx="5313363" cy="42640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Rubrik och tab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abell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sv-SE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65182-0468-4F67-8ABC-B7232BD2D9B8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095375" y="739775"/>
            <a:ext cx="7286625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</a:t>
            </a:r>
          </a:p>
        </p:txBody>
      </p:sp>
      <p:sp>
        <p:nvSpPr>
          <p:cNvPr id="2051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95375" y="2098675"/>
            <a:ext cx="72866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9" r:id="rId1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4D4D4D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800">
          <a:solidFill>
            <a:srgbClr val="5B6275"/>
          </a:solidFill>
          <a:latin typeface="+mn-lt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-diagram1.xls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v-SE" smtClean="0">
                <a:solidFill>
                  <a:srgbClr val="002060"/>
                </a:solidFill>
              </a:rPr>
              <a:t>Ungdomsförbundens värderingar kring IT och e-kom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8388" y="4318000"/>
            <a:ext cx="6400800" cy="430213"/>
          </a:xfrm>
        </p:spPr>
        <p:txBody>
          <a:bodyPr/>
          <a:lstStyle/>
          <a:p>
            <a:pPr marL="0" indent="0"/>
            <a:r>
              <a:rPr lang="sv-SE" smtClean="0">
                <a:solidFill>
                  <a:srgbClr val="002060"/>
                </a:solidFill>
              </a:rPr>
              <a:t>2010-05-10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0" y="0"/>
          <a:ext cx="9144000" cy="4546600"/>
        </p:xfrm>
        <a:graphic>
          <a:graphicData uri="http://schemas.openxmlformats.org/presentationml/2006/ole">
            <p:oleObj spid="_x0000_s1026" name="Diagram" r:id="rId3" imgW="6648480" imgH="330526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 1"/>
          <p:cNvGraphicFramePr>
            <a:graphicFrameLocks noGrp="1"/>
          </p:cNvGraphicFramePr>
          <p:nvPr/>
        </p:nvGraphicFramePr>
        <p:xfrm>
          <a:off x="928688" y="571500"/>
          <a:ext cx="7435195" cy="6000796"/>
        </p:xfrm>
        <a:graphic>
          <a:graphicData uri="http://schemas.openxmlformats.org/drawingml/2006/table">
            <a:tbl>
              <a:tblPr/>
              <a:tblGrid>
                <a:gridCol w="2485806"/>
                <a:gridCol w="1267803"/>
                <a:gridCol w="1514842"/>
                <a:gridCol w="1183069"/>
                <a:gridCol w="983675"/>
              </a:tblGrid>
              <a:tr h="626345">
                <a:tc>
                  <a:txBody>
                    <a:bodyPr/>
                    <a:lstStyle/>
                    <a:p>
                      <a:pPr algn="l" fontAlgn="b"/>
                      <a:r>
                        <a:rPr lang="sv-SE" sz="15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5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sv-SE" sz="20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Ägande av infrastruktur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</a:t>
                      </a:r>
                      <a:r>
                        <a:rPr lang="sv-SE" sz="1800" b="1" i="0" u="none" strike="noStrike" baseline="0" dirty="0" smtClean="0">
                          <a:solidFill>
                            <a:srgbClr val="002060"/>
                          </a:solidFill>
                          <a:latin typeface="Arial"/>
                        </a:rPr>
                        <a:t> vänster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SSU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Unga Gröna/MP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CUF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LUF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MUF ej</a:t>
                      </a:r>
                      <a:r>
                        <a:rPr lang="sv-SE" sz="1800" b="1" i="0" u="none" strike="noStrike" baseline="0" dirty="0" smtClean="0">
                          <a:solidFill>
                            <a:srgbClr val="002060"/>
                          </a:solidFill>
                          <a:latin typeface="Arial"/>
                        </a:rPr>
                        <a:t> svar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KDU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913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511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 pirat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5117">
                <a:tc>
                  <a:txBody>
                    <a:bodyPr/>
                    <a:lstStyle/>
                    <a:p>
                      <a:pPr algn="l" fontAlgn="b"/>
                      <a:r>
                        <a:rPr lang="sv-SE" sz="1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Som idag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Frist. Privat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err="1">
                          <a:solidFill>
                            <a:srgbClr val="002060"/>
                          </a:solidFill>
                          <a:latin typeface="Arial"/>
                        </a:rPr>
                        <a:t>Gem-ägt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Statligt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 1"/>
          <p:cNvGraphicFramePr>
            <a:graphicFrameLocks noGrp="1"/>
          </p:cNvGraphicFramePr>
          <p:nvPr/>
        </p:nvGraphicFramePr>
        <p:xfrm>
          <a:off x="142875" y="785813"/>
          <a:ext cx="8858279" cy="5214990"/>
        </p:xfrm>
        <a:graphic>
          <a:graphicData uri="http://schemas.openxmlformats.org/drawingml/2006/table">
            <a:tbl>
              <a:tblPr/>
              <a:tblGrid>
                <a:gridCol w="2201837"/>
                <a:gridCol w="1120030"/>
                <a:gridCol w="1344737"/>
                <a:gridCol w="1047919"/>
                <a:gridCol w="871304"/>
                <a:gridCol w="1306954"/>
                <a:gridCol w="965498"/>
              </a:tblGrid>
              <a:tr h="546164">
                <a:tc>
                  <a:txBody>
                    <a:bodyPr/>
                    <a:lstStyle/>
                    <a:p>
                      <a:pPr algn="l" fontAlgn="b"/>
                      <a:r>
                        <a:rPr lang="sv-SE" sz="1200" b="0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200" b="0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Finansiering av glesbygdstäckning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</a:t>
                      </a:r>
                      <a:r>
                        <a:rPr lang="sv-SE" sz="1800" b="1" i="0" u="none" strike="noStrike" baseline="0" dirty="0" smtClean="0">
                          <a:solidFill>
                            <a:srgbClr val="002060"/>
                          </a:solidFill>
                          <a:latin typeface="Arial"/>
                        </a:rPr>
                        <a:t> Vänster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SSU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Unga Gröna/MP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CUF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FPU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MUF – ej svar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KDU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333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837">
                <a:tc>
                  <a:txBody>
                    <a:bodyPr/>
                    <a:lstStyle/>
                    <a:p>
                      <a:pPr algn="l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</a:t>
                      </a:r>
                      <a:r>
                        <a:rPr lang="sv-SE" sz="1800" b="1" i="0" u="none" strike="noStrike" baseline="0" dirty="0" smtClean="0">
                          <a:solidFill>
                            <a:srgbClr val="002060"/>
                          </a:solidFill>
                          <a:latin typeface="Arial"/>
                        </a:rPr>
                        <a:t> pirat</a:t>
                      </a:r>
                      <a:endParaRPr lang="sv-SE" sz="1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>
                          <a:solidFill>
                            <a:srgbClr val="00206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456">
                <a:tc>
                  <a:txBody>
                    <a:bodyPr/>
                    <a:lstStyle/>
                    <a:p>
                      <a:pPr algn="l" fontAlgn="b"/>
                      <a:r>
                        <a:rPr lang="sv-SE" sz="1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Stat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Kommun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Avgift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Telia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Gem. Fond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v-SE" sz="1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Kunden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300" name="textruta 2"/>
          <p:cNvSpPr txBox="1">
            <a:spLocks noChangeArrowheads="1"/>
          </p:cNvSpPr>
          <p:nvPr/>
        </p:nvSpPr>
        <p:spPr bwMode="auto">
          <a:xfrm>
            <a:off x="4143375" y="6286500"/>
            <a:ext cx="2082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25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ruta 4"/>
          <p:cNvSpPr txBox="1">
            <a:spLocks noChangeArrowheads="1"/>
          </p:cNvSpPr>
          <p:nvPr/>
        </p:nvSpPr>
        <p:spPr bwMode="auto">
          <a:xfrm>
            <a:off x="1500188" y="571500"/>
            <a:ext cx="5738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3200" b="1">
                <a:solidFill>
                  <a:srgbClr val="002060"/>
                </a:solidFill>
              </a:rPr>
              <a:t>Åtgärder mot digitala klyftan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88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44000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88"/>
            <a:ext cx="9144000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44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 2"/>
          <p:cNvGraphicFramePr>
            <a:graphicFrameLocks noGrp="1"/>
          </p:cNvGraphicFramePr>
          <p:nvPr/>
        </p:nvGraphicFramePr>
        <p:xfrm>
          <a:off x="1285875" y="714375"/>
          <a:ext cx="6500813" cy="5505450"/>
        </p:xfrm>
        <a:graphic>
          <a:graphicData uri="http://schemas.openxmlformats.org/drawingml/2006/table">
            <a:tbl>
              <a:tblPr/>
              <a:tblGrid>
                <a:gridCol w="4280477"/>
                <a:gridCol w="2220355"/>
              </a:tblGrid>
              <a:tr h="629237">
                <a:tc gridSpan="2">
                  <a:txBody>
                    <a:bodyPr/>
                    <a:lstStyle/>
                    <a:p>
                      <a:pPr algn="l" fontAlgn="b"/>
                      <a:r>
                        <a:rPr lang="sv-SE" sz="40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Finns en IT-vision?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 Vänster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SSU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Unga gröna/MP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Nej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endParaRPr lang="sv-SE" sz="32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CUF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LUF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Nej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MUF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KDU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Nej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endParaRPr lang="sv-SE" sz="32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7151">
                <a:tc>
                  <a:txBody>
                    <a:bodyPr/>
                    <a:lstStyle/>
                    <a:p>
                      <a:pPr algn="l" fontAlgn="b"/>
                      <a:r>
                        <a:rPr lang="sv-SE" sz="32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 pirat</a:t>
                      </a:r>
                      <a:endParaRPr lang="sv-SE" sz="32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32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 1"/>
          <p:cNvGraphicFramePr>
            <a:graphicFrameLocks noGrp="1"/>
          </p:cNvGraphicFramePr>
          <p:nvPr/>
        </p:nvGraphicFramePr>
        <p:xfrm>
          <a:off x="1571625" y="500063"/>
          <a:ext cx="5891213" cy="5786437"/>
        </p:xfrm>
        <a:graphic>
          <a:graphicData uri="http://schemas.openxmlformats.org/drawingml/2006/table">
            <a:tbl>
              <a:tblPr/>
              <a:tblGrid>
                <a:gridCol w="3879480"/>
                <a:gridCol w="2012351"/>
              </a:tblGrid>
              <a:tr h="661921">
                <a:tc gridSpan="2">
                  <a:txBody>
                    <a:bodyPr/>
                    <a:lstStyle/>
                    <a:p>
                      <a:pPr algn="l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Behövs en bättre samordning?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 vänster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SSU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Unga gröna/MP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endParaRPr lang="sv-SE" sz="24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2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CUF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LUF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MUF ej svar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2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KDU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endParaRPr lang="sv-SE" sz="2400" b="1" i="0" u="none" strike="noStrike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sv-SE" sz="28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2455">
                <a:tc>
                  <a:txBody>
                    <a:bodyPr/>
                    <a:lstStyle/>
                    <a:p>
                      <a:pPr algn="l" fontAlgn="b"/>
                      <a:r>
                        <a:rPr lang="sv-SE" sz="2400" b="1" i="0" u="none" strike="noStrike" dirty="0" smtClean="0">
                          <a:solidFill>
                            <a:srgbClr val="002060"/>
                          </a:solidFill>
                          <a:latin typeface="Arial"/>
                        </a:rPr>
                        <a:t>Ung pirat</a:t>
                      </a:r>
                      <a:endParaRPr lang="sv-SE" sz="2400" b="1" i="0" u="none" strike="noStrike" dirty="0">
                        <a:solidFill>
                          <a:srgbClr val="00206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v-SE" sz="2800" b="1" i="0" u="none" strike="noStrike" dirty="0">
                          <a:solidFill>
                            <a:srgbClr val="002060"/>
                          </a:solidFill>
                          <a:latin typeface="Arial"/>
                        </a:rPr>
                        <a:t>Ja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ruta 8"/>
          <p:cNvSpPr txBox="1">
            <a:spLocks noChangeArrowheads="1"/>
          </p:cNvSpPr>
          <p:nvPr/>
        </p:nvSpPr>
        <p:spPr bwMode="auto">
          <a:xfrm>
            <a:off x="142875" y="3643313"/>
            <a:ext cx="19240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>
                <a:solidFill>
                  <a:srgbClr val="002060"/>
                </a:solidFill>
              </a:rPr>
              <a:t>Not: Unga gröna/MP: </a:t>
            </a:r>
          </a:p>
          <a:p>
            <a:r>
              <a:rPr lang="sv-SE" sz="1200">
                <a:solidFill>
                  <a:srgbClr val="002060"/>
                </a:solidFill>
              </a:rPr>
              <a:t>Anser sig inte kunna göra</a:t>
            </a:r>
          </a:p>
          <a:p>
            <a:r>
              <a:rPr lang="sv-SE" sz="1200">
                <a:solidFill>
                  <a:srgbClr val="002060"/>
                </a:solidFill>
              </a:rPr>
              <a:t>en prioritering i detta </a:t>
            </a:r>
          </a:p>
          <a:p>
            <a:r>
              <a:rPr lang="sv-SE" sz="1200">
                <a:solidFill>
                  <a:srgbClr val="002060"/>
                </a:solidFill>
              </a:rPr>
              <a:t>sammanhang</a:t>
            </a:r>
          </a:p>
        </p:txBody>
      </p:sp>
      <p:sp>
        <p:nvSpPr>
          <p:cNvPr id="21507" name="textruta 9"/>
          <p:cNvSpPr txBox="1">
            <a:spLocks noChangeArrowheads="1"/>
          </p:cNvSpPr>
          <p:nvPr/>
        </p:nvSpPr>
        <p:spPr bwMode="auto">
          <a:xfrm>
            <a:off x="214313" y="142875"/>
            <a:ext cx="87153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v-SE" sz="3200" b="1">
                <a:solidFill>
                  <a:srgbClr val="002060"/>
                </a:solidFill>
              </a:rPr>
              <a:t>Fördelning av 1000 MSEK – </a:t>
            </a:r>
          </a:p>
          <a:p>
            <a:r>
              <a:rPr lang="sv-SE" sz="3200" b="1">
                <a:solidFill>
                  <a:srgbClr val="002060"/>
                </a:solidFill>
              </a:rPr>
              <a:t>rödgröna + piraterna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5" y="3071813"/>
            <a:ext cx="484505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75" y="1214438"/>
            <a:ext cx="4651375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4429125"/>
            <a:ext cx="3767138" cy="226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135063"/>
            <a:ext cx="4071938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43000"/>
            <a:ext cx="42418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3929063"/>
            <a:ext cx="4071938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ruta 9"/>
          <p:cNvSpPr txBox="1">
            <a:spLocks noChangeArrowheads="1"/>
          </p:cNvSpPr>
          <p:nvPr/>
        </p:nvSpPr>
        <p:spPr bwMode="auto">
          <a:xfrm>
            <a:off x="4572000" y="5429250"/>
            <a:ext cx="2379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1200">
                <a:solidFill>
                  <a:srgbClr val="002060"/>
                </a:solidFill>
              </a:rPr>
              <a:t>Not: MUF har ej besvarat frågan</a:t>
            </a:r>
            <a:endParaRPr lang="sv-SE" sz="2400">
              <a:solidFill>
                <a:srgbClr val="002060"/>
              </a:solidFill>
            </a:endParaRPr>
          </a:p>
        </p:txBody>
      </p:sp>
      <p:sp>
        <p:nvSpPr>
          <p:cNvPr id="22534" name="textruta 10"/>
          <p:cNvSpPr txBox="1">
            <a:spLocks noChangeArrowheads="1"/>
          </p:cNvSpPr>
          <p:nvPr/>
        </p:nvSpPr>
        <p:spPr bwMode="auto">
          <a:xfrm>
            <a:off x="714375" y="285750"/>
            <a:ext cx="74231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3200" b="1">
                <a:solidFill>
                  <a:srgbClr val="002060"/>
                </a:solidFill>
              </a:rPr>
              <a:t>Fördelning av 1000 MSEK  - alliansen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77"/>
          <p:cNvSpPr>
            <a:spLocks noGrp="1" noChangeArrowheads="1"/>
          </p:cNvSpPr>
          <p:nvPr>
            <p:ph type="title"/>
          </p:nvPr>
        </p:nvSpPr>
        <p:spPr>
          <a:xfrm>
            <a:off x="457200" y="714375"/>
            <a:ext cx="8229600" cy="703263"/>
          </a:xfrm>
        </p:spPr>
        <p:txBody>
          <a:bodyPr/>
          <a:lstStyle/>
          <a:p>
            <a:r>
              <a:rPr lang="sv-SE" sz="3200" smtClean="0">
                <a:solidFill>
                  <a:srgbClr val="002060"/>
                </a:solidFill>
              </a:rPr>
              <a:t>Påverkan på global konkurrensförmåga</a:t>
            </a:r>
          </a:p>
        </p:txBody>
      </p:sp>
      <p:graphicFrame>
        <p:nvGraphicFramePr>
          <p:cNvPr id="32478" name="Group 734"/>
          <p:cNvGraphicFramePr>
            <a:graphicFrameLocks noGrp="1"/>
          </p:cNvGraphicFramePr>
          <p:nvPr>
            <p:ph type="tbl" idx="1"/>
          </p:nvPr>
        </p:nvGraphicFramePr>
        <p:xfrm>
          <a:off x="250825" y="1700213"/>
          <a:ext cx="8748713" cy="4165600"/>
        </p:xfrm>
        <a:graphic>
          <a:graphicData uri="http://schemas.openxmlformats.org/drawingml/2006/table">
            <a:tbl>
              <a:tblPr/>
              <a:tblGrid>
                <a:gridCol w="1320779"/>
                <a:gridCol w="768371"/>
                <a:gridCol w="863600"/>
                <a:gridCol w="1079500"/>
                <a:gridCol w="865188"/>
                <a:gridCol w="1008062"/>
                <a:gridCol w="719138"/>
                <a:gridCol w="576262"/>
                <a:gridCol w="792163"/>
                <a:gridCol w="755650"/>
              </a:tblGrid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 vänster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SSU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Unga gröna/MP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CUF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LUF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KDU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 pirat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IT i …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Skolan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Klimat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aktighet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Infra-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struktur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Vård,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telemed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akad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utb.</a:t>
                      </a:r>
                      <a:endParaRPr kumimoji="0" lang="sv-SE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Off.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FoU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Trafik-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7" name="Rektangel 3"/>
          <p:cNvSpPr>
            <a:spLocks noChangeArrowheads="1"/>
          </p:cNvSpPr>
          <p:nvPr/>
        </p:nvSpPr>
        <p:spPr bwMode="auto">
          <a:xfrm>
            <a:off x="3643313" y="6072188"/>
            <a:ext cx="2082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12"/>
          <p:cNvSpPr>
            <a:spLocks noGrp="1" noChangeArrowheads="1"/>
          </p:cNvSpPr>
          <p:nvPr>
            <p:ph type="title"/>
          </p:nvPr>
        </p:nvSpPr>
        <p:spPr>
          <a:xfrm>
            <a:off x="142875" y="571500"/>
            <a:ext cx="8555038" cy="831850"/>
          </a:xfrm>
        </p:spPr>
        <p:txBody>
          <a:bodyPr/>
          <a:lstStyle/>
          <a:p>
            <a:r>
              <a:rPr lang="sv-SE" smtClean="0">
                <a:solidFill>
                  <a:srgbClr val="002060"/>
                </a:solidFill>
              </a:rPr>
              <a:t>Nytta för samhället</a:t>
            </a:r>
          </a:p>
        </p:txBody>
      </p:sp>
      <p:graphicFrame>
        <p:nvGraphicFramePr>
          <p:cNvPr id="38833" name="Group 945"/>
          <p:cNvGraphicFramePr>
            <a:graphicFrameLocks noGrp="1"/>
          </p:cNvGraphicFramePr>
          <p:nvPr>
            <p:ph type="tbl" idx="1"/>
          </p:nvPr>
        </p:nvGraphicFramePr>
        <p:xfrm>
          <a:off x="71438" y="1714500"/>
          <a:ext cx="8858250" cy="4117975"/>
        </p:xfrm>
        <a:graphic>
          <a:graphicData uri="http://schemas.openxmlformats.org/drawingml/2006/table">
            <a:tbl>
              <a:tblPr/>
              <a:tblGrid>
                <a:gridCol w="1314878"/>
                <a:gridCol w="761264"/>
                <a:gridCol w="484441"/>
                <a:gridCol w="899675"/>
                <a:gridCol w="830469"/>
                <a:gridCol w="830469"/>
                <a:gridCol w="692058"/>
                <a:gridCol w="830469"/>
                <a:gridCol w="761264"/>
                <a:gridCol w="692058"/>
                <a:gridCol w="761234"/>
              </a:tblGrid>
              <a:tr h="3133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 vänster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3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SSU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8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Unga gröna/MP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53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3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CUF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3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LUF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8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3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KDU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53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3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 pirat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408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IT i …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Skolan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Kli-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aktighet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Infra-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struktur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Vård,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telemed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Akad.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Utb.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off. FoU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Trafik-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Kul-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tur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Demo-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krati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724" name="Rektangel 3"/>
          <p:cNvSpPr>
            <a:spLocks noChangeArrowheads="1"/>
          </p:cNvSpPr>
          <p:nvPr/>
        </p:nvSpPr>
        <p:spPr bwMode="auto">
          <a:xfrm>
            <a:off x="3571875" y="6215063"/>
            <a:ext cx="2082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571500" y="428625"/>
            <a:ext cx="6858000" cy="846138"/>
          </a:xfrm>
        </p:spPr>
        <p:txBody>
          <a:bodyPr/>
          <a:lstStyle/>
          <a:p>
            <a:r>
              <a:rPr lang="sv-SE" smtClean="0">
                <a:solidFill>
                  <a:srgbClr val="002060"/>
                </a:solidFill>
              </a:rPr>
              <a:t>Potential för ökad export</a:t>
            </a:r>
          </a:p>
        </p:txBody>
      </p:sp>
      <p:graphicFrame>
        <p:nvGraphicFramePr>
          <p:cNvPr id="41537" name="Group 577"/>
          <p:cNvGraphicFramePr>
            <a:graphicFrameLocks noGrp="1"/>
          </p:cNvGraphicFramePr>
          <p:nvPr>
            <p:ph type="tbl" idx="1"/>
          </p:nvPr>
        </p:nvGraphicFramePr>
        <p:xfrm>
          <a:off x="615950" y="1412875"/>
          <a:ext cx="8027988" cy="4286250"/>
        </p:xfrm>
        <a:graphic>
          <a:graphicData uri="http://schemas.openxmlformats.org/drawingml/2006/table">
            <a:tbl>
              <a:tblPr/>
              <a:tblGrid>
                <a:gridCol w="1428759"/>
                <a:gridCol w="977923"/>
                <a:gridCol w="760413"/>
                <a:gridCol w="958850"/>
                <a:gridCol w="1042987"/>
                <a:gridCol w="1160463"/>
                <a:gridCol w="1698625"/>
              </a:tblGrid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 vänster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SSU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808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Unga gröna/MP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47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CUF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LUF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MUF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KDU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Ung pirat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X </a:t>
                      </a:r>
                      <a:endParaRPr kumimoji="0" lang="sv-SE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X</a:t>
                      </a: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v-SE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Skolan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Klimat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Del-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aktighet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Infra-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struktur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Vård, 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telemed</a:t>
                      </a: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Intelligenta</a:t>
                      </a:r>
                    </a:p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v-S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trafiksystem</a:t>
                      </a:r>
                      <a:endParaRPr kumimoji="0" lang="sv-SE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701" name="Rektangel 3"/>
          <p:cNvSpPr>
            <a:spLocks noChangeArrowheads="1"/>
          </p:cNvSpPr>
          <p:nvPr/>
        </p:nvSpPr>
        <p:spPr bwMode="auto">
          <a:xfrm>
            <a:off x="3357563" y="6215063"/>
            <a:ext cx="2082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b="1">
                <a:solidFill>
                  <a:srgbClr val="002060"/>
                </a:solidFill>
              </a:rPr>
              <a:t>Max tre alternativ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&amp;Telekomföretagen">
  <a:themeElements>
    <a:clrScheme name="Almega">
      <a:dk1>
        <a:srgbClr val="9AA294"/>
      </a:dk1>
      <a:lt1>
        <a:srgbClr val="FFFFFF"/>
      </a:lt1>
      <a:dk2>
        <a:srgbClr val="D0D1B4"/>
      </a:dk2>
      <a:lt2>
        <a:srgbClr val="88AEB6"/>
      </a:lt2>
      <a:accent1>
        <a:srgbClr val="F75A1E"/>
      </a:accent1>
      <a:accent2>
        <a:srgbClr val="9AA294"/>
      </a:accent2>
      <a:accent3>
        <a:srgbClr val="C9D9CD"/>
      </a:accent3>
      <a:accent4>
        <a:srgbClr val="D0D1B4"/>
      </a:accent4>
      <a:accent5>
        <a:srgbClr val="88AEB6"/>
      </a:accent5>
      <a:accent6>
        <a:srgbClr val="D0DFE2"/>
      </a:accent6>
      <a:hlink>
        <a:srgbClr val="737C6C"/>
      </a:hlink>
      <a:folHlink>
        <a:srgbClr val="C2C7BE"/>
      </a:folHlink>
    </a:clrScheme>
    <a:fontScheme name="Almega moder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mega modern 1">
        <a:dk1>
          <a:srgbClr val="9AA294"/>
        </a:dk1>
        <a:lt1>
          <a:srgbClr val="FFFFFF"/>
        </a:lt1>
        <a:dk2>
          <a:srgbClr val="D0D1B4"/>
        </a:dk2>
        <a:lt2>
          <a:srgbClr val="88AEB6"/>
        </a:lt2>
        <a:accent1>
          <a:srgbClr val="D0DFE2"/>
        </a:accent1>
        <a:accent2>
          <a:srgbClr val="E8E8D8"/>
        </a:accent2>
        <a:accent3>
          <a:srgbClr val="FFFFFF"/>
        </a:accent3>
        <a:accent4>
          <a:srgbClr val="838A7E"/>
        </a:accent4>
        <a:accent5>
          <a:srgbClr val="E4ECEE"/>
        </a:accent5>
        <a:accent6>
          <a:srgbClr val="D2D2C4"/>
        </a:accent6>
        <a:hlink>
          <a:srgbClr val="F75A1E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IT&amp;Telekomföretagen</Template>
  <TotalTime>375</TotalTime>
  <Words>332</Words>
  <Application>Microsoft Office PowerPoint</Application>
  <PresentationFormat>Bildspel på skärmen (4:3)</PresentationFormat>
  <Paragraphs>471</Paragraphs>
  <Slides>22</Slides>
  <Notes>0</Notes>
  <HiddenSlides>0</HiddenSlides>
  <MMClips>0</MMClips>
  <ScaleCrop>false</ScaleCrop>
  <HeadingPairs>
    <vt:vector size="8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Serverprogram för OLE-inbäddning</vt:lpstr>
      </vt:variant>
      <vt:variant>
        <vt:i4>1</vt:i4>
      </vt:variant>
      <vt:variant>
        <vt:lpstr>Bildrubriker</vt:lpstr>
      </vt:variant>
      <vt:variant>
        <vt:i4>22</vt:i4>
      </vt:variant>
    </vt:vector>
  </HeadingPairs>
  <TitlesOfParts>
    <vt:vector size="26" baseType="lpstr">
      <vt:lpstr>Arial</vt:lpstr>
      <vt:lpstr>Calibri</vt:lpstr>
      <vt:lpstr>IT&amp;Telekomföretagen</vt:lpstr>
      <vt:lpstr>Microsoft Office Excel-diagram</vt:lpstr>
      <vt:lpstr>Ungdomsförbundens värderingar kring IT och e-kom</vt:lpstr>
      <vt:lpstr>Bild 2</vt:lpstr>
      <vt:lpstr>Bild 3</vt:lpstr>
      <vt:lpstr>Bild 4</vt:lpstr>
      <vt:lpstr>Bild 5</vt:lpstr>
      <vt:lpstr>Bild 6</vt:lpstr>
      <vt:lpstr>Bild 7</vt:lpstr>
      <vt:lpstr>Bild 8</vt:lpstr>
      <vt:lpstr>Bild 9</vt:lpstr>
      <vt:lpstr>Bild 10</vt:lpstr>
      <vt:lpstr>Bild 11</vt:lpstr>
      <vt:lpstr>Bild 12</vt:lpstr>
      <vt:lpstr>Bild 13</vt:lpstr>
      <vt:lpstr>Bild 14</vt:lpstr>
      <vt:lpstr>Bild 15</vt:lpstr>
      <vt:lpstr>Bild 16</vt:lpstr>
      <vt:lpstr>Bild 17</vt:lpstr>
      <vt:lpstr>Bild 18</vt:lpstr>
      <vt:lpstr>Bild 19</vt:lpstr>
      <vt:lpstr>Påverkan på global konkurrensförmåga</vt:lpstr>
      <vt:lpstr>Nytta för samhället</vt:lpstr>
      <vt:lpstr>Potential för ökad export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Bild 1</dc:title>
  <dc:creator>Mikael von Otter</dc:creator>
  <cp:lastModifiedBy>almebe</cp:lastModifiedBy>
  <cp:revision>31</cp:revision>
  <dcterms:created xsi:type="dcterms:W3CDTF">2010-05-05T12:08:34Z</dcterms:created>
  <dcterms:modified xsi:type="dcterms:W3CDTF">2010-07-01T11:57:39Z</dcterms:modified>
</cp:coreProperties>
</file>